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biste dodali stil podnaslova prototipa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B27-DE4C-4B9E-BB11-B9027034A00F}" type="datetimeFigureOut">
              <a:rPr lang="en-US" smtClean="0"/>
              <a:pPr/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036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27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1057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707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590562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10900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568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98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660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456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276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41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88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92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455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s-Latn-BA" smtClean="0"/>
              <a:t>Klinite na ikonu kako bi dodali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46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D914D-B099-4142-A885-11F276715148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980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97219" y="1004552"/>
            <a:ext cx="7766936" cy="2640169"/>
          </a:xfrm>
        </p:spPr>
        <p:txBody>
          <a:bodyPr/>
          <a:lstStyle/>
          <a:p>
            <a:r>
              <a:rPr lang="sr-Latn-RS" dirty="0" smtClean="0"/>
              <a:t>SIGURNOST NA INTERNETU </a:t>
            </a:r>
            <a:endParaRPr lang="bs-Latn-BA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585419" y="5671163"/>
            <a:ext cx="2926641" cy="1468191"/>
          </a:xfrm>
        </p:spPr>
        <p:txBody>
          <a:bodyPr/>
          <a:lstStyle/>
          <a:p>
            <a:r>
              <a:rPr lang="sr-Latn-RS" dirty="0" smtClean="0">
                <a:solidFill>
                  <a:srgbClr val="7030A0"/>
                </a:solidFill>
              </a:rPr>
              <a:t>Milica </a:t>
            </a:r>
            <a:r>
              <a:rPr lang="sr-Latn-RS" dirty="0" err="1" smtClean="0">
                <a:solidFill>
                  <a:srgbClr val="7030A0"/>
                </a:solidFill>
              </a:rPr>
              <a:t>Dovozalović</a:t>
            </a:r>
            <a:r>
              <a:rPr lang="sr-Latn-RS" dirty="0" smtClean="0">
                <a:solidFill>
                  <a:srgbClr val="7030A0"/>
                </a:solidFill>
              </a:rPr>
              <a:t>, </a:t>
            </a:r>
            <a:r>
              <a:rPr lang="sr-Latn-RS" dirty="0" err="1" smtClean="0">
                <a:solidFill>
                  <a:srgbClr val="7030A0"/>
                </a:solidFill>
              </a:rPr>
              <a:t>6.a</a:t>
            </a:r>
            <a:endParaRPr lang="sr-Latn-RS" dirty="0" smtClean="0">
              <a:solidFill>
                <a:srgbClr val="7030A0"/>
              </a:solidFill>
            </a:endParaRPr>
          </a:p>
          <a:p>
            <a:r>
              <a:rPr lang="sr-Latn-RS" dirty="0" smtClean="0">
                <a:solidFill>
                  <a:srgbClr val="7030A0"/>
                </a:solidFill>
              </a:rPr>
              <a:t>veljača, 2015.</a:t>
            </a:r>
            <a:endParaRPr lang="bs-Latn-BA" dirty="0">
              <a:solidFill>
                <a:srgbClr val="7030A0"/>
              </a:solidFill>
            </a:endParaRPr>
          </a:p>
        </p:txBody>
      </p:sp>
      <p:pic>
        <p:nvPicPr>
          <p:cNvPr id="1026" name="Picture 2" descr="Slikovni rezultat za sigurnost na internet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371" y="296214"/>
            <a:ext cx="2550017" cy="2936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662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                     INTERNET</a:t>
            </a:r>
            <a:endParaRPr lang="bs-Latn-BA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677334" y="1777821"/>
            <a:ext cx="8596668" cy="4225441"/>
          </a:xfrm>
        </p:spPr>
        <p:txBody>
          <a:bodyPr/>
          <a:lstStyle/>
          <a:p>
            <a:r>
              <a:rPr lang="sr-Latn-RS" sz="2000" dirty="0" smtClean="0">
                <a:solidFill>
                  <a:srgbClr val="7030A0"/>
                </a:solidFill>
              </a:rPr>
              <a:t>najveća </a:t>
            </a:r>
            <a:r>
              <a:rPr lang="sr-Latn-RS" sz="2000" dirty="0" err="1" smtClean="0">
                <a:solidFill>
                  <a:srgbClr val="7030A0"/>
                </a:solidFill>
              </a:rPr>
              <a:t>svjetska</a:t>
            </a:r>
            <a:r>
              <a:rPr lang="sr-Latn-RS" sz="2000" dirty="0" smtClean="0">
                <a:solidFill>
                  <a:srgbClr val="7030A0"/>
                </a:solidFill>
              </a:rPr>
              <a:t> </a:t>
            </a:r>
            <a:r>
              <a:rPr lang="sr-Latn-RS" sz="2000" dirty="0" smtClean="0">
                <a:solidFill>
                  <a:srgbClr val="7030A0"/>
                </a:solidFill>
              </a:rPr>
              <a:t>računalna mreža</a:t>
            </a:r>
          </a:p>
          <a:p>
            <a:r>
              <a:rPr lang="sr-Latn-RS" sz="2000" dirty="0" smtClean="0">
                <a:solidFill>
                  <a:srgbClr val="7030A0"/>
                </a:solidFill>
              </a:rPr>
              <a:t>najveća „knjiga“  </a:t>
            </a:r>
            <a:r>
              <a:rPr lang="sr-Latn-RS" sz="2000" dirty="0" smtClean="0">
                <a:solidFill>
                  <a:srgbClr val="7030A0"/>
                </a:solidFill>
              </a:rPr>
              <a:t>u </a:t>
            </a:r>
            <a:r>
              <a:rPr lang="sr-Latn-RS" sz="2000" dirty="0" smtClean="0">
                <a:solidFill>
                  <a:srgbClr val="7030A0"/>
                </a:solidFill>
              </a:rPr>
              <a:t>povijesti čovječanstva</a:t>
            </a:r>
            <a:endParaRPr lang="sr-Latn-RS" sz="2000" dirty="0" smtClean="0">
              <a:solidFill>
                <a:srgbClr val="7030A0"/>
              </a:solidFill>
            </a:endParaRPr>
          </a:p>
          <a:p>
            <a:r>
              <a:rPr lang="sr-Latn-RS" sz="2000" dirty="0" smtClean="0">
                <a:solidFill>
                  <a:srgbClr val="7030A0"/>
                </a:solidFill>
              </a:rPr>
              <a:t>sastoji </a:t>
            </a:r>
            <a:r>
              <a:rPr lang="sr-Latn-RS" sz="2000" dirty="0" smtClean="0">
                <a:solidFill>
                  <a:srgbClr val="7030A0"/>
                </a:solidFill>
              </a:rPr>
              <a:t>se od više različitih servisa :</a:t>
            </a:r>
          </a:p>
          <a:p>
            <a:pPr marL="0" indent="0">
              <a:buNone/>
            </a:pPr>
            <a:r>
              <a:rPr lang="sr-Latn-RS" sz="2000" dirty="0" smtClean="0">
                <a:solidFill>
                  <a:srgbClr val="7030A0"/>
                </a:solidFill>
              </a:rPr>
              <a:t>     WWW</a:t>
            </a:r>
            <a:r>
              <a:rPr lang="sr-Latn-RS" sz="2000" dirty="0" smtClean="0">
                <a:solidFill>
                  <a:srgbClr val="7030A0"/>
                </a:solidFill>
              </a:rPr>
              <a:t>, </a:t>
            </a:r>
            <a:r>
              <a:rPr lang="sr-Latn-RS" sz="2000" dirty="0" smtClean="0">
                <a:solidFill>
                  <a:srgbClr val="7030A0"/>
                </a:solidFill>
              </a:rPr>
              <a:t>e-mail</a:t>
            </a:r>
            <a:r>
              <a:rPr lang="sr-Latn-RS" sz="2000" dirty="0" smtClean="0">
                <a:solidFill>
                  <a:srgbClr val="7030A0"/>
                </a:solidFill>
              </a:rPr>
              <a:t>, </a:t>
            </a:r>
            <a:r>
              <a:rPr lang="sr-Latn-RS" sz="2000" dirty="0" err="1" smtClean="0">
                <a:solidFill>
                  <a:srgbClr val="7030A0"/>
                </a:solidFill>
              </a:rPr>
              <a:t>chat</a:t>
            </a:r>
            <a:r>
              <a:rPr lang="sr-Latn-RS" sz="2000" dirty="0" smtClean="0">
                <a:solidFill>
                  <a:srgbClr val="7030A0"/>
                </a:solidFill>
              </a:rPr>
              <a:t>, d</a:t>
            </a:r>
            <a:r>
              <a:rPr lang="sr-Latn-RS" sz="2000" dirty="0" smtClean="0">
                <a:solidFill>
                  <a:srgbClr val="7030A0"/>
                </a:solidFill>
              </a:rPr>
              <a:t>ruštvene </a:t>
            </a:r>
            <a:r>
              <a:rPr lang="sr-Latn-RS" sz="2000" dirty="0" smtClean="0">
                <a:solidFill>
                  <a:srgbClr val="7030A0"/>
                </a:solidFill>
              </a:rPr>
              <a:t>mreže</a:t>
            </a:r>
          </a:p>
          <a:p>
            <a:pPr marL="0" indent="0">
              <a:buNone/>
            </a:pPr>
            <a:endParaRPr lang="sr-Latn-RS" dirty="0">
              <a:solidFill>
                <a:srgbClr val="7030A0"/>
              </a:solidFill>
            </a:endParaRPr>
          </a:p>
        </p:txBody>
      </p:sp>
      <p:pic>
        <p:nvPicPr>
          <p:cNvPr id="2050" name="Picture 2" descr="Slikovni rezultat za inter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454" y="3734873"/>
            <a:ext cx="3617936" cy="1777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0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     Što internet nudi </a:t>
            </a:r>
            <a:r>
              <a:rPr lang="sr-Latn-RS" dirty="0" smtClean="0"/>
              <a:t>djeci </a:t>
            </a:r>
            <a:r>
              <a:rPr lang="sr-Latn-RS" dirty="0" smtClean="0"/>
              <a:t>?</a:t>
            </a:r>
            <a:br>
              <a:rPr lang="sr-Latn-RS" dirty="0" smtClean="0"/>
            </a:br>
            <a:endParaRPr lang="bs-Latn-BA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226572" y="1799980"/>
            <a:ext cx="32973373" cy="11077667"/>
          </a:xfrm>
        </p:spPr>
        <p:txBody>
          <a:bodyPr/>
          <a:lstStyle/>
          <a:p>
            <a:r>
              <a:rPr lang="sr-Latn-RS" sz="2400" dirty="0" smtClean="0">
                <a:solidFill>
                  <a:srgbClr val="7030A0"/>
                </a:solidFill>
              </a:rPr>
              <a:t>Brzu informaciju</a:t>
            </a:r>
          </a:p>
          <a:p>
            <a:r>
              <a:rPr lang="sr-Latn-RS" sz="2400" dirty="0" smtClean="0">
                <a:solidFill>
                  <a:srgbClr val="7030A0"/>
                </a:solidFill>
              </a:rPr>
              <a:t>Učenje</a:t>
            </a:r>
            <a:endParaRPr lang="sr-Latn-RS" sz="2400" dirty="0" smtClean="0">
              <a:solidFill>
                <a:srgbClr val="7030A0"/>
              </a:solidFill>
            </a:endParaRPr>
          </a:p>
          <a:p>
            <a:r>
              <a:rPr lang="sr-Latn-RS" sz="2400" dirty="0" smtClean="0">
                <a:solidFill>
                  <a:srgbClr val="7030A0"/>
                </a:solidFill>
              </a:rPr>
              <a:t>Zabavu</a:t>
            </a:r>
          </a:p>
          <a:p>
            <a:r>
              <a:rPr lang="sr-Latn-RS" sz="2400" dirty="0" smtClean="0">
                <a:solidFill>
                  <a:srgbClr val="7030A0"/>
                </a:solidFill>
              </a:rPr>
              <a:t>Komunikaciju sa svojim vršnjacima </a:t>
            </a:r>
          </a:p>
          <a:p>
            <a:r>
              <a:rPr lang="sr-Latn-RS" sz="2400" dirty="0" smtClean="0">
                <a:solidFill>
                  <a:srgbClr val="7030A0"/>
                </a:solidFill>
              </a:rPr>
              <a:t>Razmjenu misli</a:t>
            </a:r>
          </a:p>
          <a:p>
            <a:endParaRPr lang="bs-Latn-BA" dirty="0"/>
          </a:p>
        </p:txBody>
      </p:sp>
      <p:pic>
        <p:nvPicPr>
          <p:cNvPr id="3074" name="Picture 2" descr="Slikovni rezultat za sigurnost na internet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38190" y="2241482"/>
            <a:ext cx="2849218" cy="2807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726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Rizici na internetu za </a:t>
            </a:r>
            <a:r>
              <a:rPr lang="sr-Latn-RS" dirty="0" smtClean="0"/>
              <a:t>djecu su:</a:t>
            </a:r>
            <a:endParaRPr lang="bs-Latn-BA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599315" y="1684521"/>
            <a:ext cx="10482469" cy="12571830"/>
          </a:xfrm>
        </p:spPr>
        <p:txBody>
          <a:bodyPr/>
          <a:lstStyle/>
          <a:p>
            <a:r>
              <a:rPr lang="sr-Latn-RS" sz="2400" dirty="0" smtClean="0">
                <a:solidFill>
                  <a:srgbClr val="7030A0"/>
                </a:solidFill>
              </a:rPr>
              <a:t>Izlaganje  </a:t>
            </a:r>
            <a:r>
              <a:rPr lang="sr-Latn-RS" sz="2400" dirty="0" smtClean="0">
                <a:solidFill>
                  <a:srgbClr val="7030A0"/>
                </a:solidFill>
              </a:rPr>
              <a:t>seksualnim sadržajima</a:t>
            </a:r>
            <a:endParaRPr lang="sr-Latn-RS" sz="2400" dirty="0" smtClean="0">
              <a:solidFill>
                <a:srgbClr val="7030A0"/>
              </a:solidFill>
            </a:endParaRPr>
          </a:p>
          <a:p>
            <a:r>
              <a:rPr lang="sr-Latn-RS" sz="2400" dirty="0" smtClean="0">
                <a:solidFill>
                  <a:srgbClr val="7030A0"/>
                </a:solidFill>
              </a:rPr>
              <a:t>Izlaganje napadima svojih vršnjaka </a:t>
            </a:r>
          </a:p>
          <a:p>
            <a:r>
              <a:rPr lang="sr-Latn-RS" sz="2400" dirty="0" smtClean="0">
                <a:solidFill>
                  <a:srgbClr val="7030A0"/>
                </a:solidFill>
              </a:rPr>
              <a:t>Izloženost agresivnim </a:t>
            </a:r>
            <a:r>
              <a:rPr lang="sr-Latn-RS" sz="2400" dirty="0" smtClean="0">
                <a:solidFill>
                  <a:srgbClr val="7030A0"/>
                </a:solidFill>
              </a:rPr>
              <a:t>porukama </a:t>
            </a:r>
            <a:r>
              <a:rPr lang="sr-Latn-RS" sz="2400" dirty="0" smtClean="0">
                <a:solidFill>
                  <a:srgbClr val="7030A0"/>
                </a:solidFill>
              </a:rPr>
              <a:t>ili </a:t>
            </a:r>
            <a:r>
              <a:rPr lang="sr-Latn-RS" sz="2400" dirty="0" smtClean="0">
                <a:solidFill>
                  <a:srgbClr val="7030A0"/>
                </a:solidFill>
              </a:rPr>
              <a:t>e-mail-a</a:t>
            </a:r>
            <a:endParaRPr lang="sr-Latn-RS" sz="2400" dirty="0" smtClean="0">
              <a:solidFill>
                <a:srgbClr val="7030A0"/>
              </a:solidFill>
            </a:endParaRPr>
          </a:p>
          <a:p>
            <a:endParaRPr lang="bs-Latn-BA" dirty="0">
              <a:solidFill>
                <a:srgbClr val="7030A0"/>
              </a:solidFill>
            </a:endParaRPr>
          </a:p>
        </p:txBody>
      </p:sp>
      <p:pic>
        <p:nvPicPr>
          <p:cNvPr id="4106" name="Picture 10" descr="Slikovni rezultat za sigurnost na internet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991" y="3485281"/>
            <a:ext cx="3064681" cy="3202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920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Što ako ....</a:t>
            </a:r>
            <a:endParaRPr lang="bs-Latn-BA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883396" y="2109074"/>
            <a:ext cx="8596668" cy="3880773"/>
          </a:xfrm>
        </p:spPr>
        <p:txBody>
          <a:bodyPr>
            <a:normAutofit/>
          </a:bodyPr>
          <a:lstStyle/>
          <a:p>
            <a:r>
              <a:rPr lang="sr-Latn-RS" sz="2400" dirty="0" smtClean="0">
                <a:solidFill>
                  <a:srgbClr val="7030A0"/>
                </a:solidFill>
              </a:rPr>
              <a:t>Popusti u školi</a:t>
            </a:r>
          </a:p>
          <a:p>
            <a:r>
              <a:rPr lang="sr-Latn-RS" sz="2400" dirty="0" smtClean="0">
                <a:solidFill>
                  <a:srgbClr val="7030A0"/>
                </a:solidFill>
              </a:rPr>
              <a:t>Izbjegava </a:t>
            </a:r>
            <a:r>
              <a:rPr lang="sr-Latn-RS" sz="2400" dirty="0" smtClean="0">
                <a:solidFill>
                  <a:srgbClr val="7030A0"/>
                </a:solidFill>
              </a:rPr>
              <a:t>prijatelje i roditelje</a:t>
            </a:r>
          </a:p>
          <a:p>
            <a:r>
              <a:rPr lang="sr-Latn-RS" sz="2400" dirty="0" smtClean="0">
                <a:solidFill>
                  <a:srgbClr val="7030A0"/>
                </a:solidFill>
              </a:rPr>
              <a:t>Mijenja </a:t>
            </a:r>
            <a:r>
              <a:rPr lang="sr-Latn-RS" sz="2400" dirty="0" smtClean="0">
                <a:solidFill>
                  <a:srgbClr val="7030A0"/>
                </a:solidFill>
              </a:rPr>
              <a:t>ponašanje </a:t>
            </a:r>
          </a:p>
          <a:p>
            <a:endParaRPr lang="sr-Latn-RS" sz="2400" dirty="0">
              <a:solidFill>
                <a:srgbClr val="7030A0"/>
              </a:solidFill>
            </a:endParaRPr>
          </a:p>
          <a:p>
            <a:endParaRPr lang="sr-Latn-RS" sz="2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sr-Latn-RS" sz="2400" dirty="0" smtClean="0">
                <a:solidFill>
                  <a:srgbClr val="7030A0"/>
                </a:solidFill>
              </a:rPr>
              <a:t>                </a:t>
            </a:r>
          </a:p>
          <a:p>
            <a:pPr marL="0" indent="0">
              <a:buNone/>
            </a:pPr>
            <a:r>
              <a:rPr lang="sr-Latn-RS" sz="2400" dirty="0">
                <a:solidFill>
                  <a:srgbClr val="7030A0"/>
                </a:solidFill>
              </a:rPr>
              <a:t> </a:t>
            </a:r>
            <a:r>
              <a:rPr lang="sr-Latn-RS" sz="2400" dirty="0" smtClean="0">
                <a:solidFill>
                  <a:srgbClr val="7030A0"/>
                </a:solidFill>
              </a:rPr>
              <a:t>            </a:t>
            </a:r>
            <a:r>
              <a:rPr lang="sr-Latn-RS" sz="2400" dirty="0" smtClean="0">
                <a:solidFill>
                  <a:srgbClr val="7030A0"/>
                </a:solidFill>
              </a:rPr>
              <a:t> </a:t>
            </a:r>
            <a:r>
              <a:rPr lang="sr-Latn-RS" sz="2400" dirty="0" smtClean="0">
                <a:solidFill>
                  <a:srgbClr val="7030A0"/>
                </a:solidFill>
              </a:rPr>
              <a:t>PROBLEMI </a:t>
            </a:r>
          </a:p>
          <a:p>
            <a:endParaRPr lang="bs-Latn-BA" sz="2400" dirty="0">
              <a:solidFill>
                <a:srgbClr val="7030A0"/>
              </a:solidFill>
            </a:endParaRPr>
          </a:p>
        </p:txBody>
      </p:sp>
      <p:sp>
        <p:nvSpPr>
          <p:cNvPr id="6" name="Strelica nadolje 5"/>
          <p:cNvSpPr/>
          <p:nvPr/>
        </p:nvSpPr>
        <p:spPr>
          <a:xfrm>
            <a:off x="2467625" y="3867790"/>
            <a:ext cx="1030310" cy="10174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180279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Kako se </a:t>
            </a:r>
            <a:r>
              <a:rPr lang="sr-Latn-RS" dirty="0" smtClean="0"/>
              <a:t>zaštiti?</a:t>
            </a:r>
            <a:r>
              <a:rPr lang="sr-Latn-RS" dirty="0" smtClean="0"/>
              <a:t/>
            </a:r>
            <a:br>
              <a:rPr lang="sr-Latn-RS" dirty="0" smtClean="0"/>
            </a:br>
            <a:endParaRPr lang="bs-Latn-BA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677334" y="2260002"/>
            <a:ext cx="8596668" cy="8602032"/>
          </a:xfrm>
        </p:spPr>
        <p:txBody>
          <a:bodyPr>
            <a:normAutofit/>
          </a:bodyPr>
          <a:lstStyle/>
          <a:p>
            <a:r>
              <a:rPr lang="sr-Latn-RS" sz="2400" dirty="0" smtClean="0">
                <a:solidFill>
                  <a:srgbClr val="7030A0"/>
                </a:solidFill>
              </a:rPr>
              <a:t>Stavite </a:t>
            </a:r>
            <a:r>
              <a:rPr lang="sr-Latn-RS" sz="2400" dirty="0" smtClean="0">
                <a:solidFill>
                  <a:srgbClr val="7030A0"/>
                </a:solidFill>
              </a:rPr>
              <a:t>računalo </a:t>
            </a:r>
            <a:r>
              <a:rPr lang="sr-Latn-RS" sz="2400" dirty="0" smtClean="0">
                <a:solidFill>
                  <a:srgbClr val="7030A0"/>
                </a:solidFill>
              </a:rPr>
              <a:t>ili </a:t>
            </a:r>
            <a:r>
              <a:rPr lang="sr-Latn-RS" sz="2400" dirty="0" smtClean="0">
                <a:solidFill>
                  <a:srgbClr val="7030A0"/>
                </a:solidFill>
              </a:rPr>
              <a:t>laptop </a:t>
            </a:r>
            <a:r>
              <a:rPr lang="sr-Latn-RS" sz="2400" dirty="0" smtClean="0">
                <a:solidFill>
                  <a:srgbClr val="7030A0"/>
                </a:solidFill>
              </a:rPr>
              <a:t>u </a:t>
            </a:r>
            <a:r>
              <a:rPr lang="sr-Latn-RS" sz="2400" dirty="0" smtClean="0">
                <a:solidFill>
                  <a:srgbClr val="7030A0"/>
                </a:solidFill>
              </a:rPr>
              <a:t>dnevnu </a:t>
            </a:r>
            <a:r>
              <a:rPr lang="sr-Latn-RS" sz="2400" dirty="0" smtClean="0">
                <a:solidFill>
                  <a:srgbClr val="7030A0"/>
                </a:solidFill>
              </a:rPr>
              <a:t>sobu</a:t>
            </a:r>
          </a:p>
          <a:p>
            <a:r>
              <a:rPr lang="sr-Latn-RS" sz="2400" dirty="0" smtClean="0">
                <a:solidFill>
                  <a:srgbClr val="7030A0"/>
                </a:solidFill>
              </a:rPr>
              <a:t>Postavite pravila o </a:t>
            </a:r>
            <a:r>
              <a:rPr lang="sr-Latn-RS" sz="2400" dirty="0" err="1" smtClean="0">
                <a:solidFill>
                  <a:srgbClr val="7030A0"/>
                </a:solidFill>
              </a:rPr>
              <a:t>korištenju</a:t>
            </a:r>
            <a:r>
              <a:rPr lang="sr-Latn-RS" sz="2400" dirty="0" smtClean="0">
                <a:solidFill>
                  <a:srgbClr val="7030A0"/>
                </a:solidFill>
              </a:rPr>
              <a:t> </a:t>
            </a:r>
            <a:r>
              <a:rPr lang="sr-Latn-RS" sz="2400" dirty="0" smtClean="0">
                <a:solidFill>
                  <a:srgbClr val="7030A0"/>
                </a:solidFill>
              </a:rPr>
              <a:t>interneta</a:t>
            </a:r>
          </a:p>
          <a:p>
            <a:r>
              <a:rPr lang="sr-Latn-RS" sz="2400" dirty="0" smtClean="0">
                <a:solidFill>
                  <a:srgbClr val="7030A0"/>
                </a:solidFill>
              </a:rPr>
              <a:t>Budite u blizini djece kada su </a:t>
            </a:r>
            <a:r>
              <a:rPr lang="sr-Latn-RS" sz="2400" dirty="0" smtClean="0">
                <a:solidFill>
                  <a:srgbClr val="7030A0"/>
                </a:solidFill>
              </a:rPr>
              <a:t>na internetu</a:t>
            </a:r>
          </a:p>
          <a:p>
            <a:endParaRPr lang="bs-Latn-BA" sz="2800" dirty="0"/>
          </a:p>
        </p:txBody>
      </p:sp>
      <p:pic>
        <p:nvPicPr>
          <p:cNvPr id="5122" name="Picture 2" descr="Slikovni rezultat za sigurnost na internet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962" y="4191083"/>
            <a:ext cx="3734873" cy="2228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143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Internet bonton</a:t>
            </a:r>
            <a:br>
              <a:rPr lang="sr-Latn-RS" dirty="0" smtClean="0"/>
            </a:br>
            <a:endParaRPr lang="bs-Latn-BA" dirty="0"/>
          </a:p>
        </p:txBody>
      </p:sp>
      <p:pic>
        <p:nvPicPr>
          <p:cNvPr id="6146" name="Picture 2" descr="http://os-petrakresimiracetvrtog-si.skole.hr/upload/os-petrakresimiracetvrtog-si/images/newsimg/86/Image/SIGURNOST_NA_INTERNETU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223" y="1411668"/>
            <a:ext cx="7826592" cy="5293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087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682328" cy="1320800"/>
          </a:xfrm>
        </p:spPr>
        <p:txBody>
          <a:bodyPr/>
          <a:lstStyle/>
          <a:p>
            <a:pPr algn="ctr"/>
            <a:r>
              <a:rPr lang="sr-Latn-RS" dirty="0" smtClean="0"/>
              <a:t>Sigurnost na internetu-prije svega! </a:t>
            </a:r>
            <a:endParaRPr lang="bs-Latn-BA" dirty="0"/>
          </a:p>
        </p:txBody>
      </p:sp>
      <p:pic>
        <p:nvPicPr>
          <p:cNvPr id="8194" name="Picture 2" descr="http://os-fazana.skole.hr/upload/os-fazana/images/static3/802/Image/poster_6-11_H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00" y="1430215"/>
            <a:ext cx="3039412" cy="462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os-grohote-solta.skole.hr/upload/os-grohote-solta/images/static3/787/Image/keep_your_kids_saf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937" y="1912485"/>
            <a:ext cx="5329048" cy="3436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097289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</TotalTime>
  <Words>121</Words>
  <Application>Microsoft Office PowerPoint</Application>
  <PresentationFormat>Prilagođeno</PresentationFormat>
  <Paragraphs>32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Faseta</vt:lpstr>
      <vt:lpstr>SIGURNOST NA INTERNETU </vt:lpstr>
      <vt:lpstr>                      INTERNET</vt:lpstr>
      <vt:lpstr>      Što internet nudi djeci ? </vt:lpstr>
      <vt:lpstr>Rizici na internetu za djecu su:</vt:lpstr>
      <vt:lpstr>Što ako ....</vt:lpstr>
      <vt:lpstr>Kako se zaštiti? </vt:lpstr>
      <vt:lpstr>Internet bonton </vt:lpstr>
      <vt:lpstr>Sigurnost na internetu-prije svega!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SIGURNOST NA INTERNETU</dc:title>
  <dc:creator>Nenad</dc:creator>
  <cp:lastModifiedBy>Profa</cp:lastModifiedBy>
  <cp:revision>8</cp:revision>
  <dcterms:created xsi:type="dcterms:W3CDTF">2015-02-20T14:12:20Z</dcterms:created>
  <dcterms:modified xsi:type="dcterms:W3CDTF">2015-02-25T14:02:35Z</dcterms:modified>
</cp:coreProperties>
</file>