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65" r:id="rId2"/>
    <p:sldId id="284" r:id="rId3"/>
    <p:sldId id="285" r:id="rId4"/>
    <p:sldId id="287" r:id="rId5"/>
    <p:sldId id="288" r:id="rId6"/>
    <p:sldId id="289" r:id="rId7"/>
    <p:sldId id="290" r:id="rId8"/>
    <p:sldId id="292" r:id="rId9"/>
    <p:sldId id="293" r:id="rId10"/>
    <p:sldId id="294" r:id="rId11"/>
    <p:sldId id="295" r:id="rId12"/>
    <p:sldId id="317" r:id="rId13"/>
    <p:sldId id="296" r:id="rId14"/>
    <p:sldId id="297" r:id="rId15"/>
    <p:sldId id="301" r:id="rId16"/>
    <p:sldId id="286" r:id="rId17"/>
    <p:sldId id="291" r:id="rId18"/>
    <p:sldId id="300" r:id="rId19"/>
    <p:sldId id="278" r:id="rId20"/>
    <p:sldId id="302" r:id="rId21"/>
    <p:sldId id="299" r:id="rId22"/>
    <p:sldId id="316" r:id="rId23"/>
    <p:sldId id="298" r:id="rId24"/>
    <p:sldId id="303" r:id="rId25"/>
    <p:sldId id="267" r:id="rId26"/>
    <p:sldId id="304" r:id="rId27"/>
    <p:sldId id="309" r:id="rId28"/>
    <p:sldId id="305" r:id="rId29"/>
    <p:sldId id="306" r:id="rId30"/>
    <p:sldId id="307" r:id="rId31"/>
    <p:sldId id="308" r:id="rId32"/>
    <p:sldId id="310" r:id="rId33"/>
    <p:sldId id="311" r:id="rId34"/>
    <p:sldId id="312" r:id="rId35"/>
    <p:sldId id="313" r:id="rId36"/>
    <p:sldId id="315" r:id="rId37"/>
    <p:sldId id="314" r:id="rId38"/>
    <p:sldId id="259" r:id="rId39"/>
    <p:sldId id="258" r:id="rId40"/>
    <p:sldId id="260" r:id="rId41"/>
    <p:sldId id="264" r:id="rId42"/>
    <p:sldId id="269" r:id="rId43"/>
    <p:sldId id="273" r:id="rId44"/>
    <p:sldId id="282" r:id="rId45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C731"/>
    <a:srgbClr val="FF9900"/>
    <a:srgbClr val="FFCC99"/>
    <a:srgbClr val="FF9933"/>
    <a:srgbClr val="CCFF66"/>
    <a:srgbClr val="78EE9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0502" autoAdjust="0"/>
  </p:normalViewPr>
  <p:slideViewPr>
    <p:cSldViewPr>
      <p:cViewPr varScale="1">
        <p:scale>
          <a:sx n="66" d="100"/>
          <a:sy n="66" d="100"/>
        </p:scale>
        <p:origin x="-14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r-HR">
              <a:latin typeface="Tahoma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548B-6808-4D25-9706-04A95230FF8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DF3D5-EAD2-4E66-877E-4BFEE8DD1D4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4F2F7-0A6A-4718-A055-AFDF757941B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slov i četir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FB1BD-F498-4284-9843-4925D773031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E1F49-47A2-423A-A1A0-0EF30FE6A56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C1EC0-E0BB-4585-A50C-936E77D5CCD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1C726-F4E4-4524-A709-FE4D4152F5E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492D6-DF65-454B-9CD9-9C753B2412A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F7DA4-E9C4-4C7D-8A49-324B2354236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D8D6-2028-4392-88A2-DFD761174E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74DB-F2FE-49C7-8293-60DD09EDA48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9019D-AE6E-427E-99A5-397070B3369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 naslova matrice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1ADB5FD-9022-4C58-A368-F073B8E817A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rankica\Pictures\&#353;kola\2011-2012\sajam%20cvije&#263;a\IMG_0094.MOV" TargetMode="External"/><Relationship Id="rId2" Type="http://schemas.openxmlformats.org/officeDocument/2006/relationships/video" Target="file:///C:\Users\Brankica\Desktop\IMG_0094.MOV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rankica\Pictures\&#353;kola\2011-2012\sajam%20cvije&#263;a\IMG_0102.MOV" TargetMode="External"/><Relationship Id="rId2" Type="http://schemas.openxmlformats.org/officeDocument/2006/relationships/video" Target="file:///C:\Users\Brankica\Desktop\IMG_0102.MOV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C:\Users\Brankica\Pictures\&#353;kola\2011-2012\sajam%20cvije&#263;a\IMG_0095.MOV" TargetMode="External"/><Relationship Id="rId1" Type="http://schemas.openxmlformats.org/officeDocument/2006/relationships/video" Target="file:///C:\Users\Brankica\Desktop\IMG_0095.MOV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Brankica\Downloads\Tambura&#353;i%20pokraj%20Dunava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Brankica\Downloads\VERA%20SVOBODA%20NEK%20SE%20ZNA%20KAD%20SLAVONIJA%20SLAVI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Brankica\Music\Playlists\&#352;koro\MIROSLAV%20SKORO%20-%20sumi%20sumi%20javore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27082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r" eaLnBrk="1" hangingPunct="1">
              <a:defRPr/>
            </a:pPr>
            <a:r>
              <a:rPr lang="hr-HR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 </a:t>
            </a:r>
            <a:r>
              <a:rPr lang="hr-H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OPĆINA ERDUT - MJESTO UGODNOG ŽIVLJENJA</a:t>
            </a:r>
          </a:p>
        </p:txBody>
      </p:sp>
      <p:pic>
        <p:nvPicPr>
          <p:cNvPr id="3075" name="Picture 7" descr="CARDS PREZ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67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437063"/>
            <a:ext cx="9144000" cy="2420937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i="1" dirty="0" smtClean="0"/>
              <a:t>…Pogledom pratim ušće Drave u Dunav. Stapam se s prirodom. Opijeno ljepotom pogleda, srce mi zadrhta od sreće. U meni se budi neka nova nada i vjera u ljepotu života! Osjećam sigurnost i snagu zemlje. Ona je ta koja mi kazuje da pripadam ovdje, da je ovdje moja budućnost.</a:t>
            </a:r>
          </a:p>
          <a:p>
            <a:pPr>
              <a:defRPr/>
            </a:pPr>
            <a:r>
              <a:rPr lang="hr-HR" sz="2400" dirty="0" err="1" smtClean="0"/>
              <a:t>Sindy</a:t>
            </a:r>
            <a:r>
              <a:rPr lang="hr-HR" sz="2400" dirty="0" smtClean="0"/>
              <a:t> </a:t>
            </a:r>
            <a:r>
              <a:rPr lang="hr-HR" sz="2400" dirty="0" err="1" smtClean="0"/>
              <a:t>Pap</a:t>
            </a:r>
            <a:r>
              <a:rPr lang="hr-HR" sz="2400" dirty="0" smtClean="0"/>
              <a:t>, 7.b</a:t>
            </a:r>
          </a:p>
          <a:p>
            <a:pPr>
              <a:defRPr/>
            </a:pPr>
            <a:endParaRPr lang="hr-HR" sz="2400" dirty="0" smtClean="0"/>
          </a:p>
          <a:p>
            <a:pPr>
              <a:defRPr/>
            </a:pPr>
            <a:endParaRPr lang="hr-HR" dirty="0"/>
          </a:p>
        </p:txBody>
      </p:sp>
      <p:pic>
        <p:nvPicPr>
          <p:cNvPr id="12291" name="Picture 4" descr="http://www.opcina-erdut.hr/cms/wp-content/gallery/aljmas/aljmas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6110" b="6110"/>
          <a:stretch>
            <a:fillRect/>
          </a:stretch>
        </p:blipFill>
        <p:spPr>
          <a:xfrm>
            <a:off x="684213" y="188913"/>
            <a:ext cx="7991475" cy="4256087"/>
          </a:xfrm>
          <a:noFill/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Rezervirano mjesto slike 4" descr="Picture 13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260350"/>
            <a:ext cx="7775575" cy="460851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868863"/>
            <a:ext cx="9144000" cy="1989137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200" dirty="0" smtClean="0">
                <a:latin typeface="Arial" pitchFamily="34" charset="0"/>
              </a:rPr>
              <a:t>U centru sela nalazila se </a:t>
            </a:r>
            <a:r>
              <a:rPr lang="hr-HR" sz="2200" b="1" dirty="0" smtClean="0">
                <a:latin typeface="Arial" pitchFamily="34" charset="0"/>
              </a:rPr>
              <a:t>župna crkva  Gospe od Utočišta</a:t>
            </a:r>
            <a:r>
              <a:rPr lang="hr-HR" sz="2200" dirty="0" smtClean="0">
                <a:latin typeface="Arial" pitchFamily="34" charset="0"/>
              </a:rPr>
              <a:t>, sagrađena 1708. godine, srušena u proteklom ratu. Na tom mjestu sagrađena je nova crkva. </a:t>
            </a:r>
            <a:r>
              <a:rPr lang="hr-HR" sz="2200" b="1" dirty="0" smtClean="0">
                <a:latin typeface="Arial" pitchFamily="34" charset="0"/>
              </a:rPr>
              <a:t>Aljmaš</a:t>
            </a:r>
            <a:r>
              <a:rPr lang="hr-HR" sz="2200" dirty="0" smtClean="0">
                <a:latin typeface="Arial" pitchFamily="34" charset="0"/>
              </a:rPr>
              <a:t> je čuveno </a:t>
            </a:r>
            <a:r>
              <a:rPr lang="hr-HR" sz="2200" b="1" dirty="0" smtClean="0">
                <a:latin typeface="Arial" pitchFamily="34" charset="0"/>
              </a:rPr>
              <a:t>Marijansko svetište</a:t>
            </a:r>
            <a:r>
              <a:rPr lang="hr-HR" sz="2200" dirty="0" smtClean="0">
                <a:latin typeface="Arial" pitchFamily="34" charset="0"/>
              </a:rPr>
              <a:t> gdje se za Veliku Gospu slijeva mnoštvo vjernika. Selo je poznato i po vikend naseljima, seoskom, lovnom i ribolovnom turizmu.</a:t>
            </a:r>
            <a:endParaRPr lang="hr-HR" dirty="0"/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013325"/>
            <a:ext cx="9144000" cy="1844675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i="1" dirty="0" smtClean="0">
                <a:latin typeface="Arial" pitchFamily="34" charset="0"/>
              </a:rPr>
              <a:t>Žubor kristalnog izvora, osvježava mi dušu.</a:t>
            </a:r>
          </a:p>
          <a:p>
            <a:pPr>
              <a:defRPr/>
            </a:pPr>
            <a:r>
              <a:rPr lang="hr-HR" sz="2000" i="1" dirty="0" smtClean="0">
                <a:latin typeface="Arial" pitchFamily="34" charset="0"/>
              </a:rPr>
              <a:t>Blagi povjetarac mrsi mi kosu.</a:t>
            </a:r>
          </a:p>
          <a:p>
            <a:pPr>
              <a:defRPr/>
            </a:pPr>
            <a:r>
              <a:rPr lang="hr-HR" sz="2000" i="1" dirty="0" smtClean="0">
                <a:latin typeface="Arial" pitchFamily="34" charset="0"/>
              </a:rPr>
              <a:t>Čini mi se da osjetim dodir anđela… </a:t>
            </a:r>
          </a:p>
          <a:p>
            <a:pPr>
              <a:defRPr/>
            </a:pPr>
            <a:r>
              <a:rPr lang="hr-HR" sz="2000" i="1" dirty="0" smtClean="0">
                <a:latin typeface="Arial" pitchFamily="34" charset="0"/>
              </a:rPr>
              <a:t>Miris stoljetne lipe tajanstvenom toplinom miluje mi srce.</a:t>
            </a:r>
          </a:p>
          <a:p>
            <a:pPr algn="r">
              <a:defRPr/>
            </a:pPr>
            <a:r>
              <a:rPr lang="hr-HR" sz="2000" dirty="0" smtClean="0">
                <a:latin typeface="Arial" pitchFamily="34" charset="0"/>
              </a:rPr>
              <a:t>Matea </a:t>
            </a:r>
            <a:r>
              <a:rPr lang="hr-HR" sz="2000" dirty="0" err="1" smtClean="0">
                <a:latin typeface="Arial" pitchFamily="34" charset="0"/>
              </a:rPr>
              <a:t>Nenić</a:t>
            </a:r>
            <a:r>
              <a:rPr lang="hr-HR" sz="2000" dirty="0" smtClean="0">
                <a:latin typeface="Arial" pitchFamily="34" charset="0"/>
              </a:rPr>
              <a:t> 7.b</a:t>
            </a:r>
          </a:p>
        </p:txBody>
      </p:sp>
      <p:pic>
        <p:nvPicPr>
          <p:cNvPr id="14339" name="Picture 2" descr="Picture 12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39863" y="260350"/>
            <a:ext cx="6264275" cy="4752975"/>
          </a:xfrm>
          <a:noFill/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Rezervirano mjesto slike 4" descr="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612775"/>
            <a:ext cx="5486400" cy="41148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724400"/>
            <a:ext cx="9144000" cy="2133600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800" dirty="0" smtClean="0">
                <a:latin typeface="Arial" pitchFamily="34" charset="0"/>
              </a:rPr>
              <a:t>Od </a:t>
            </a:r>
            <a:r>
              <a:rPr lang="hr-HR" sz="2800" b="1" dirty="0" smtClean="0">
                <a:latin typeface="Arial" pitchFamily="34" charset="0"/>
              </a:rPr>
              <a:t>Aljmaša</a:t>
            </a:r>
            <a:r>
              <a:rPr lang="hr-HR" sz="2800" dirty="0" smtClean="0">
                <a:latin typeface="Arial" pitchFamily="34" charset="0"/>
              </a:rPr>
              <a:t> do </a:t>
            </a:r>
            <a:r>
              <a:rPr lang="hr-HR" sz="2800" b="1" dirty="0" smtClean="0">
                <a:latin typeface="Arial" pitchFamily="34" charset="0"/>
              </a:rPr>
              <a:t>Erduta</a:t>
            </a:r>
            <a:r>
              <a:rPr lang="hr-HR" sz="2800" dirty="0" smtClean="0">
                <a:latin typeface="Arial" pitchFamily="34" charset="0"/>
              </a:rPr>
              <a:t> cesta prolazi </a:t>
            </a:r>
            <a:r>
              <a:rPr lang="hr-HR" sz="2800" b="1" dirty="0" smtClean="0">
                <a:latin typeface="Arial" pitchFamily="34" charset="0"/>
              </a:rPr>
              <a:t>Aljmaš planinom</a:t>
            </a:r>
            <a:r>
              <a:rPr lang="hr-HR" sz="2800" dirty="0" smtClean="0">
                <a:latin typeface="Arial" pitchFamily="34" charset="0"/>
              </a:rPr>
              <a:t>, </a:t>
            </a:r>
            <a:r>
              <a:rPr lang="hr-HR" sz="2800" b="1" dirty="0" smtClean="0">
                <a:latin typeface="Arial" pitchFamily="34" charset="0"/>
              </a:rPr>
              <a:t>Dalj planinom </a:t>
            </a:r>
            <a:r>
              <a:rPr lang="hr-HR" sz="2800" dirty="0" smtClean="0">
                <a:latin typeface="Arial" pitchFamily="34" charset="0"/>
              </a:rPr>
              <a:t>i </a:t>
            </a:r>
            <a:r>
              <a:rPr lang="hr-HR" sz="2800" b="1" dirty="0" smtClean="0">
                <a:latin typeface="Arial" pitchFamily="34" charset="0"/>
              </a:rPr>
              <a:t>Erdut planinom</a:t>
            </a:r>
            <a:r>
              <a:rPr lang="hr-HR" sz="2800" dirty="0" smtClean="0">
                <a:latin typeface="Arial" pitchFamily="34" charset="0"/>
              </a:rPr>
              <a:t>. Bogatstvo tradicije i običaja na tom putu zaustavlja svakog putnika. </a:t>
            </a:r>
            <a:endParaRPr lang="hr-HR" sz="2800" dirty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797425"/>
            <a:ext cx="9144000" cy="2060575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600" b="1" dirty="0" smtClean="0">
                <a:latin typeface="Arial" pitchFamily="34" charset="0"/>
              </a:rPr>
              <a:t>DALJ PLANINA </a:t>
            </a:r>
            <a:r>
              <a:rPr lang="hr-HR" sz="2600" dirty="0" smtClean="0">
                <a:latin typeface="Arial" pitchFamily="34" charset="0"/>
              </a:rPr>
              <a:t>- Dvodnevni sajam cvijeća i seoskog turizma u </a:t>
            </a:r>
            <a:r>
              <a:rPr lang="hr-HR" sz="2600" b="1" dirty="0" smtClean="0">
                <a:latin typeface="Arial" pitchFamily="34" charset="0"/>
              </a:rPr>
              <a:t>Dalj planini</a:t>
            </a:r>
            <a:r>
              <a:rPr lang="hr-HR" sz="2600" dirty="0" smtClean="0">
                <a:latin typeface="Arial" pitchFamily="34" charset="0"/>
              </a:rPr>
              <a:t>.</a:t>
            </a:r>
            <a:r>
              <a:rPr lang="hr-HR" sz="2600" b="1" dirty="0" smtClean="0">
                <a:latin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</a:rPr>
              <a:t>Tradicionalni sajam se odvija svake godine u proljeće. </a:t>
            </a:r>
            <a:endParaRPr lang="hr-HR" sz="2600" dirty="0">
              <a:latin typeface="Arial" pitchFamily="34" charset="0"/>
            </a:endParaRPr>
          </a:p>
        </p:txBody>
      </p:sp>
      <p:pic>
        <p:nvPicPr>
          <p:cNvPr id="16387" name="Rezervirano mjesto slike 6" descr="IMG_0066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12074" b="12074"/>
          <a:stretch>
            <a:fillRect/>
          </a:stretch>
        </p:blipFill>
        <p:spPr>
          <a:xfrm>
            <a:off x="395288" y="404813"/>
            <a:ext cx="8353425" cy="4392612"/>
          </a:xfr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437063"/>
            <a:ext cx="9144000" cy="2420937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dirty="0" smtClean="0">
                <a:latin typeface="Arial" pitchFamily="34" charset="0"/>
              </a:rPr>
              <a:t>Učenici </a:t>
            </a:r>
            <a:r>
              <a:rPr lang="hr-HR" sz="2400" b="1" dirty="0" smtClean="0">
                <a:latin typeface="Arial" pitchFamily="34" charset="0"/>
              </a:rPr>
              <a:t>KUD-a ,,Branko Herceg’’ </a:t>
            </a:r>
            <a:r>
              <a:rPr lang="hr-HR" sz="2400" dirty="0" smtClean="0">
                <a:latin typeface="Arial" pitchFamily="34" charset="0"/>
              </a:rPr>
              <a:t>iz </a:t>
            </a:r>
            <a:r>
              <a:rPr lang="hr-HR" sz="2400" b="1" dirty="0" smtClean="0">
                <a:latin typeface="Arial" pitchFamily="34" charset="0"/>
              </a:rPr>
              <a:t>Erduta</a:t>
            </a:r>
            <a:r>
              <a:rPr lang="hr-HR" sz="2400" dirty="0" smtClean="0">
                <a:latin typeface="Arial" pitchFamily="34" charset="0"/>
              </a:rPr>
              <a:t>, igrama iz Slavonije, otvorili su 6. sajam cvijeća u </a:t>
            </a:r>
            <a:r>
              <a:rPr lang="hr-HR" sz="2400" b="1" dirty="0" smtClean="0">
                <a:latin typeface="Arial" pitchFamily="34" charset="0"/>
              </a:rPr>
              <a:t>Dalj planini</a:t>
            </a:r>
            <a:r>
              <a:rPr lang="hr-HR" sz="2400" dirty="0" smtClean="0">
                <a:latin typeface="Arial" pitchFamily="34" charset="0"/>
              </a:rPr>
              <a:t>. Održan je prvi blok kulturno-umjetničkog programa, a poslije podne počela je prodajna izložba cvijeća, prodajna izložba rukotvorina erdutskog kraja, gastronomska ponuda lovačkih specijaliteta, te natjecanje u izradi cvjetnih dekoracija.</a:t>
            </a:r>
            <a:endParaRPr lang="hr-HR" sz="2400" dirty="0">
              <a:latin typeface="Arial" pitchFamily="34" charset="0"/>
            </a:endParaRPr>
          </a:p>
        </p:txBody>
      </p:sp>
      <p:pic>
        <p:nvPicPr>
          <p:cNvPr id="17411" name="Picture 2" descr="C:\Users\Brankica\Pictures\sajam cvijeća\IMG_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476250"/>
            <a:ext cx="54006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8435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300663"/>
            <a:ext cx="9144000" cy="949325"/>
          </a:xfrm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hr-HR" sz="3200" b="1" dirty="0" smtClean="0">
                <a:latin typeface="Arial" pitchFamily="34" charset="0"/>
              </a:rPr>
              <a:t>Mađarski narodni ples</a:t>
            </a:r>
            <a:endParaRPr lang="hr-HR" sz="3200" b="1" dirty="0">
              <a:latin typeface="Arial" pitchFamily="34" charset="0"/>
            </a:endParaRPr>
          </a:p>
        </p:txBody>
      </p:sp>
      <p:pic>
        <p:nvPicPr>
          <p:cNvPr id="5" name="IMG_0094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700" y="549275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G_0094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1403648" y="548680"/>
            <a:ext cx="6336704" cy="47525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373688"/>
            <a:ext cx="9144000" cy="1484312"/>
          </a:xfrm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800" dirty="0" smtClean="0">
                <a:latin typeface="Arial" pitchFamily="34" charset="0"/>
              </a:rPr>
              <a:t>Kolo u izvođenju Srpskog kulturnog društva </a:t>
            </a:r>
            <a:r>
              <a:rPr lang="hr-HR" sz="2800" b="1" dirty="0" smtClean="0">
                <a:latin typeface="Arial" pitchFamily="34" charset="0"/>
              </a:rPr>
              <a:t>Branko </a:t>
            </a:r>
            <a:r>
              <a:rPr lang="hr-HR" sz="2800" b="1" dirty="0" err="1" smtClean="0">
                <a:latin typeface="Arial" pitchFamily="34" charset="0"/>
              </a:rPr>
              <a:t>Radičević</a:t>
            </a:r>
            <a:r>
              <a:rPr lang="hr-HR" sz="2800" dirty="0" smtClean="0">
                <a:latin typeface="Arial" pitchFamily="34" charset="0"/>
              </a:rPr>
              <a:t> čiji su članovi učenici OŠ Dalj.</a:t>
            </a:r>
            <a:endParaRPr lang="hr-HR" sz="2800" dirty="0">
              <a:latin typeface="Arial" pitchFamily="34" charset="0"/>
            </a:endParaRPr>
          </a:p>
        </p:txBody>
      </p:sp>
      <p:pic>
        <p:nvPicPr>
          <p:cNvPr id="5" name="IMG_0102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549275"/>
            <a:ext cx="7921625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G_0102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611560" y="548680"/>
            <a:ext cx="7920880" cy="42484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581525"/>
            <a:ext cx="9144000" cy="1439863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hr-HR" sz="3200" dirty="0" smtClean="0">
                <a:latin typeface="Arial" pitchFamily="34" charset="0"/>
              </a:rPr>
              <a:t>Splet slavonskih igara.</a:t>
            </a:r>
            <a:endParaRPr lang="hr-HR" sz="3200" dirty="0">
              <a:latin typeface="Arial" pitchFamily="34" charset="0"/>
            </a:endParaRPr>
          </a:p>
        </p:txBody>
      </p:sp>
      <p:pic>
        <p:nvPicPr>
          <p:cNvPr id="5" name="IMG_009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04813"/>
            <a:ext cx="7921625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G_0095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83568" y="476672"/>
            <a:ext cx="7848872" cy="41044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 (6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938" y="333375"/>
            <a:ext cx="658812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kstniOkvir 2"/>
          <p:cNvSpPr txBox="1">
            <a:spLocks noChangeArrowheads="1"/>
          </p:cNvSpPr>
          <p:nvPr/>
        </p:nvSpPr>
        <p:spPr bwMode="auto">
          <a:xfrm>
            <a:off x="0" y="5226050"/>
            <a:ext cx="9144000" cy="163195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i="1">
                <a:latin typeface="Arial" charset="0"/>
              </a:rPr>
              <a:t>Nastavljajući put prolazim kroz zeleno more vinove loze. Osjećam svu ljepotu zavičaja. Pjev ptica budi u meni osjećaj mira, a vinova loza vraća sjećanja na prošlogodišnju berbu i opojni miris grožđa. Srce mi slobodno kao ptica pjeva pjesmu sreće, pjesmu mira, i spokoja moga zavičaja. </a:t>
            </a:r>
          </a:p>
          <a:p>
            <a:pPr algn="r"/>
            <a:r>
              <a:rPr lang="hr-HR" sz="2000">
                <a:latin typeface="Arial" charset="0"/>
              </a:rPr>
              <a:t>Olivera Orsić, 7.a</a:t>
            </a:r>
          </a:p>
        </p:txBody>
      </p:sp>
      <p:pic>
        <p:nvPicPr>
          <p:cNvPr id="5" name="Tamburaši pokraj Dunav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type="body" sz="half" idx="2"/>
          </p:nvPr>
        </p:nvSpPr>
        <p:spPr>
          <a:xfrm>
            <a:off x="0" y="4868863"/>
            <a:ext cx="9144000" cy="1989137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Općina Erdut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, kao jedinica lokalne samouprave, osnovana je 1993. godine. Obuhvaća četiri naseljena mjesta: </a:t>
            </a: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Dalj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, </a:t>
            </a: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Erdut, Aljmaš 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i </a:t>
            </a: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Bijelo Brdo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. Središte općine je u </a:t>
            </a: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Dalju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. Pripada </a:t>
            </a:r>
            <a:r>
              <a:rPr lang="hr-HR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Osječko- baranjskoj županiji</a:t>
            </a: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. Prostire se na 159,16 km.</a:t>
            </a:r>
          </a:p>
          <a:p>
            <a:pPr>
              <a:defRPr/>
            </a:pPr>
            <a:r>
              <a:rPr lang="hr-HR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</a:rPr>
              <a:t>Gospodarsku osnovu općine čine: poljodjelstvo, vinogradarstvo, vinarstvo, građevinarstvo, trgovina i ugostiteljstvo. </a:t>
            </a:r>
            <a:endParaRPr lang="hr-HR" sz="2000" dirty="0"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100" name="Picture 2" descr="opcinakar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88913"/>
            <a:ext cx="74898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ERA SVOBODA NEK SE ZNA KAD SLAVONIJA SLAV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4462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724400"/>
            <a:ext cx="9144000" cy="21336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1900" b="1" dirty="0" smtClean="0">
                <a:latin typeface="Arial" pitchFamily="34" charset="0"/>
              </a:rPr>
              <a:t>Erdut</a:t>
            </a:r>
            <a:r>
              <a:rPr lang="hr-HR" sz="1900" dirty="0" smtClean="0">
                <a:latin typeface="Arial" pitchFamily="34" charset="0"/>
              </a:rPr>
              <a:t> se nalazi na naslagama lesa (prapora), ponegdje visokih i do 70 metara. Budući da se </a:t>
            </a:r>
            <a:r>
              <a:rPr lang="hr-HR" sz="1900" dirty="0" err="1" smtClean="0">
                <a:latin typeface="Arial" pitchFamily="34" charset="0"/>
              </a:rPr>
              <a:t>lesni</a:t>
            </a:r>
            <a:r>
              <a:rPr lang="hr-HR" sz="1900" dirty="0" smtClean="0">
                <a:latin typeface="Arial" pitchFamily="34" charset="0"/>
              </a:rPr>
              <a:t> brežuljci pružaju neposredno uz Dunav, djeluju vrlo impresivno te su uvršteni pod zaštićeni krajolik Republike Hrvatske.</a:t>
            </a:r>
          </a:p>
          <a:p>
            <a:pPr>
              <a:defRPr/>
            </a:pPr>
            <a:r>
              <a:rPr lang="hr-HR" sz="1900" b="1" dirty="0" smtClean="0">
                <a:latin typeface="Arial" pitchFamily="34" charset="0"/>
              </a:rPr>
              <a:t>Dvorac Adamović-</a:t>
            </a:r>
            <a:r>
              <a:rPr lang="hr-HR" sz="1900" b="1" dirty="0" err="1" smtClean="0">
                <a:latin typeface="Arial" pitchFamily="34" charset="0"/>
              </a:rPr>
              <a:t>Cseh</a:t>
            </a:r>
            <a:r>
              <a:rPr lang="hr-HR" sz="1900" b="1" dirty="0" smtClean="0">
                <a:latin typeface="Arial" pitchFamily="34" charset="0"/>
              </a:rPr>
              <a:t> </a:t>
            </a:r>
            <a:r>
              <a:rPr lang="hr-HR" sz="1900" dirty="0" smtClean="0">
                <a:latin typeface="Arial" pitchFamily="34" charset="0"/>
              </a:rPr>
              <a:t>(na slici) znamenitost je Erduta. Potječe s kraja 18.st. i poznat je po velikom vinskom podrumu. U dvorcu je 1995. potpisan Erdutski sporazum kojim je dogovorena mirna reintegracija u državnopravni sustav Republike Hrvatske.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22531" name="Rezervirano mjesto slike 6" descr="Slika 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0"/>
            <a:ext cx="7632700" cy="47847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Rezervirano mjesto slike 4" descr="2012-04-22 18.16.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150938" y="620713"/>
            <a:ext cx="6842125" cy="41148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724400"/>
            <a:ext cx="9144000" cy="21336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dirty="0" smtClean="0">
                <a:latin typeface="Arial" pitchFamily="34" charset="0"/>
              </a:rPr>
              <a:t>U </a:t>
            </a:r>
            <a:r>
              <a:rPr lang="hr-HR" sz="2400" b="1" dirty="0" smtClean="0">
                <a:latin typeface="Arial" pitchFamily="34" charset="0"/>
              </a:rPr>
              <a:t>Erdutu</a:t>
            </a:r>
            <a:r>
              <a:rPr lang="hr-HR" sz="2400" dirty="0" smtClean="0">
                <a:latin typeface="Arial" pitchFamily="34" charset="0"/>
              </a:rPr>
              <a:t> se nalaze ostaci srednjovjekovne utvrde koja se u povijesnim dokumentima spominje još u 15.stoljeću. S platoa ispred utvrde pruža se lijep pogled na Dunav.</a:t>
            </a:r>
          </a:p>
          <a:p>
            <a:pPr>
              <a:defRPr/>
            </a:pPr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941888"/>
            <a:ext cx="9144000" cy="19161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100" i="1" dirty="0" smtClean="0">
                <a:latin typeface="Arial" pitchFamily="34" charset="0"/>
              </a:rPr>
              <a:t>Stoji nad Dunavom i broji stoljeća,</a:t>
            </a:r>
          </a:p>
          <a:p>
            <a:pPr>
              <a:defRPr/>
            </a:pPr>
            <a:r>
              <a:rPr lang="hr-HR" sz="2100" i="1" dirty="0" smtClean="0">
                <a:latin typeface="Arial" pitchFamily="34" charset="0"/>
              </a:rPr>
              <a:t>Čuvajući ga, povijesne priče ona nam priča.</a:t>
            </a:r>
          </a:p>
          <a:p>
            <a:pPr>
              <a:defRPr/>
            </a:pPr>
            <a:r>
              <a:rPr lang="hr-HR" sz="2100" i="1" dirty="0" smtClean="0">
                <a:latin typeface="Arial" pitchFamily="34" charset="0"/>
              </a:rPr>
              <a:t>U Erdutu ona prkosno stoji,</a:t>
            </a:r>
          </a:p>
          <a:p>
            <a:pPr>
              <a:defRPr/>
            </a:pPr>
            <a:r>
              <a:rPr lang="hr-HR" sz="2100" i="1" dirty="0" smtClean="0">
                <a:latin typeface="Arial" pitchFamily="34" charset="0"/>
              </a:rPr>
              <a:t>Godine svoje ponosno broji. </a:t>
            </a:r>
          </a:p>
          <a:p>
            <a:pPr algn="r">
              <a:defRPr/>
            </a:pPr>
            <a:r>
              <a:rPr lang="hr-HR" sz="2100" dirty="0" err="1" smtClean="0">
                <a:latin typeface="Arial" pitchFamily="34" charset="0"/>
              </a:rPr>
              <a:t>Mihailo</a:t>
            </a:r>
            <a:r>
              <a:rPr lang="hr-HR" sz="2100" dirty="0" smtClean="0">
                <a:latin typeface="Arial" pitchFamily="34" charset="0"/>
              </a:rPr>
              <a:t> </a:t>
            </a:r>
            <a:r>
              <a:rPr lang="hr-HR" sz="2100" dirty="0" err="1" smtClean="0">
                <a:latin typeface="Arial" pitchFamily="34" charset="0"/>
              </a:rPr>
              <a:t>Valjetić</a:t>
            </a:r>
            <a:r>
              <a:rPr lang="hr-HR" sz="2100" dirty="0" smtClean="0">
                <a:latin typeface="Arial" pitchFamily="34" charset="0"/>
              </a:rPr>
              <a:t> 7.a</a:t>
            </a:r>
          </a:p>
          <a:p>
            <a:pPr>
              <a:defRPr/>
            </a:pPr>
            <a:endParaRPr lang="hr-HR" sz="2000" dirty="0" smtClean="0">
              <a:latin typeface="Arial" pitchFamily="34" charset="0"/>
            </a:endParaRPr>
          </a:p>
        </p:txBody>
      </p:sp>
      <p:pic>
        <p:nvPicPr>
          <p:cNvPr id="24579" name="Picture 2" descr="127_277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4150" y="260350"/>
            <a:ext cx="6235700" cy="4676775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221163"/>
            <a:ext cx="9144000" cy="2636837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1800" b="1" dirty="0" smtClean="0">
                <a:latin typeface="Arial" pitchFamily="34" charset="0"/>
              </a:rPr>
              <a:t>Erdutska bačva </a:t>
            </a:r>
            <a:r>
              <a:rPr lang="hr-HR" sz="1800" dirty="0" smtClean="0">
                <a:latin typeface="Arial" pitchFamily="34" charset="0"/>
              </a:rPr>
              <a:t>je najveća bačva u Europi koja je trenutačno u funkciji. U nju stane 75.000 litara  graševine! Unutrašnjost bačve prostorom je istovjetna jednosobnom stanu. Erdutska bačva uvrštena je u Guinnessovu knjigu rekorda. Staru hrastovinu izrezali su u “duge” debele 22 cm i sušili 10 godina. Potom su ih sklapali u podrumu te “okovali” željeznim obručima. Dodatnu vrijednost bačvi osigurali su kipari Mato Tijardović, Ivan </a:t>
            </a:r>
            <a:r>
              <a:rPr lang="hr-HR" sz="1800" dirty="0" err="1" smtClean="0">
                <a:latin typeface="Arial" pitchFamily="34" charset="0"/>
              </a:rPr>
              <a:t>Forjan</a:t>
            </a:r>
            <a:r>
              <a:rPr lang="hr-HR" sz="1800" dirty="0" smtClean="0">
                <a:latin typeface="Arial" pitchFamily="34" charset="0"/>
              </a:rPr>
              <a:t>, Vedran Jakšić i Saša Matković. Oni su nekoliko mjeseci ukrašavali bačvu drvorezom čiji je središnji motiv Posljednja večera. Drvorez je zamišljen kao oltar vinskog podruma. Prikazuje sadnju i berbu, vinske svece Vinka i Martina, grb vinarije iz 1730. te još 32 portreta i više od 50 grozdova. Rub reljefa ukrašava pleter troplet.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25603" name="Picture 2" descr="http://www.opcina-erdut.hr/cms/wp-content/gallery/erdut/erdut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88913"/>
            <a:ext cx="6911975" cy="4041775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013325"/>
            <a:ext cx="9144000" cy="18446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dirty="0" smtClean="0">
                <a:latin typeface="Arial" pitchFamily="34" charset="0"/>
              </a:rPr>
              <a:t>S gotovo 5.000 stanovnika, </a:t>
            </a:r>
            <a:r>
              <a:rPr lang="hr-HR" sz="2000" b="1" dirty="0" smtClean="0">
                <a:latin typeface="Arial" pitchFamily="34" charset="0"/>
              </a:rPr>
              <a:t>Dalj</a:t>
            </a:r>
            <a:r>
              <a:rPr lang="hr-HR" sz="2000" dirty="0" smtClean="0">
                <a:latin typeface="Arial" pitchFamily="34" charset="0"/>
              </a:rPr>
              <a:t> je najveće selo općine. Na području mjesta u rimsko se vrijeme nalazila antička utvrda </a:t>
            </a:r>
            <a:r>
              <a:rPr lang="hr-HR" sz="2000" dirty="0" err="1" smtClean="0">
                <a:latin typeface="Arial" pitchFamily="34" charset="0"/>
              </a:rPr>
              <a:t>Teutoburgium</a:t>
            </a:r>
            <a:r>
              <a:rPr lang="hr-HR" sz="2000" dirty="0" smtClean="0">
                <a:latin typeface="Arial" pitchFamily="34" charset="0"/>
              </a:rPr>
              <a:t>. Dio arheoloških nalaza iz ovoga razdoblja izložen je u zgradi Osnovne škole  Dalj , dok se najvredniji nalazi čuvaju u Arheološkom muzeju u Zagrebu.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26628" name="AutoShape 5" descr="http://www.obz.hr/osobna_karta/slike/galerija/7%20Sakralni%20objekti/big/10%20dalj2_big.jpg"/>
          <p:cNvSpPr>
            <a:spLocks noChangeAspect="1" noChangeArrowheads="1"/>
          </p:cNvSpPr>
          <p:nvPr/>
        </p:nvSpPr>
        <p:spPr bwMode="auto">
          <a:xfrm>
            <a:off x="163513" y="-2065338"/>
            <a:ext cx="6467475" cy="430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26629" name="Picture 7" descr="http://www.obz.hr/osobna_karta/slike/galerija/7%20Sakralni%20objekti/big/10%20dalj2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3375"/>
            <a:ext cx="8064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ilankovićeva kuća2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476250"/>
            <a:ext cx="799306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2400" dirty="0" smtClean="0">
                <a:latin typeface="Arial" pitchFamily="34" charset="0"/>
              </a:rPr>
              <a:t>U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Dalju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</a:rPr>
              <a:t>je </a:t>
            </a:r>
            <a:r>
              <a:rPr lang="en-US" sz="2400" dirty="0" err="1" smtClean="0">
                <a:latin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rodna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kuća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Milutina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Milankovića</a:t>
            </a:r>
            <a:r>
              <a:rPr lang="en-US" sz="2400" b="1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jednog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od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najznačajnih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svjetskih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znanstvenika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koji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su</a:t>
            </a:r>
            <a:r>
              <a:rPr lang="en-US" sz="2400" dirty="0" smtClean="0">
                <a:latin typeface="Arial" pitchFamily="34" charset="0"/>
              </a:rPr>
              <a:t> se </a:t>
            </a:r>
            <a:r>
              <a:rPr lang="en-US" sz="2400" dirty="0" err="1" smtClean="0">
                <a:latin typeface="Arial" pitchFamily="34" charset="0"/>
              </a:rPr>
              <a:t>bavili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planetom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Zemljom</a:t>
            </a:r>
            <a:r>
              <a:rPr lang="en-US" sz="2400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čije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ime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nosi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znanstveni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kulturni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centar</a:t>
            </a:r>
            <a:r>
              <a:rPr lang="en-US" sz="2400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žarište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kulturnog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znanstvenog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života</a:t>
            </a:r>
            <a:r>
              <a:rPr lang="en-US" sz="2400" dirty="0" smtClean="0">
                <a:latin typeface="Arial" pitchFamily="34" charset="0"/>
              </a:rPr>
              <a:t> u </a:t>
            </a:r>
            <a:r>
              <a:rPr lang="en-US" sz="2400" dirty="0" err="1" smtClean="0">
                <a:latin typeface="Arial" pitchFamily="34" charset="0"/>
              </a:rPr>
              <a:t>Općini</a:t>
            </a:r>
            <a:r>
              <a:rPr lang="en-US" sz="2400" dirty="0" smtClean="0">
                <a:latin typeface="Arial" pitchFamily="34" charset="0"/>
              </a:rPr>
              <a:t>.</a:t>
            </a:r>
            <a:endParaRPr lang="hr-HR" sz="2400" dirty="0" smtClean="0">
              <a:latin typeface="Arial" pitchFamily="34" charset="0"/>
            </a:endParaRPr>
          </a:p>
          <a:p>
            <a:pPr>
              <a:defRPr/>
            </a:pPr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229225"/>
            <a:ext cx="9144000" cy="16287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600" dirty="0" smtClean="0">
                <a:latin typeface="Arial" pitchFamily="34" charset="0"/>
              </a:rPr>
              <a:t>Učenici i nastavnici </a:t>
            </a:r>
            <a:r>
              <a:rPr lang="hr-HR" sz="2600" b="1" dirty="0" smtClean="0">
                <a:latin typeface="Arial" pitchFamily="34" charset="0"/>
              </a:rPr>
              <a:t>OŠ Dalj </a:t>
            </a:r>
            <a:r>
              <a:rPr lang="hr-HR" sz="2600" dirty="0" smtClean="0">
                <a:latin typeface="Arial" pitchFamily="34" charset="0"/>
              </a:rPr>
              <a:t>izvannastavnim aktivnostima doprinose razvoju turističkih potencijala općine Erdut.</a:t>
            </a:r>
            <a:endParaRPr lang="hr-HR" sz="2600" dirty="0">
              <a:latin typeface="Arial" pitchFamily="34" charset="0"/>
            </a:endParaRPr>
          </a:p>
        </p:txBody>
      </p:sp>
      <p:pic>
        <p:nvPicPr>
          <p:cNvPr id="28675" name="Picture 2" descr="Picture 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404813"/>
            <a:ext cx="7704138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2400" dirty="0" smtClean="0">
                <a:latin typeface="Arial" pitchFamily="34" charset="0"/>
              </a:rPr>
              <a:t>U </a:t>
            </a:r>
            <a:r>
              <a:rPr lang="en-US" sz="2400" dirty="0" err="1" smtClean="0">
                <a:latin typeface="Arial" pitchFamily="34" charset="0"/>
              </a:rPr>
              <a:t>organizaciji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Turističke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zajednice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Erdut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Turističke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agencije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Cetratour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hr-HR" sz="2400" dirty="0" smtClean="0">
                <a:latin typeface="Arial" pitchFamily="34" charset="0"/>
              </a:rPr>
              <a:t> škola </a:t>
            </a:r>
            <a:r>
              <a:rPr lang="en-US" sz="2400" dirty="0" err="1" smtClean="0">
                <a:latin typeface="Arial" pitchFamily="34" charset="0"/>
              </a:rPr>
              <a:t>ostvaruje</a:t>
            </a:r>
            <a:r>
              <a:rPr lang="hr-HR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dio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programa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turističke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zajednice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dočekom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izvođenjem</a:t>
            </a:r>
            <a:r>
              <a:rPr lang="en-US" sz="2400" dirty="0" smtClean="0">
                <a:latin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</a:rPr>
              <a:t>kulturno-umjetničkog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programa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izradom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suvenira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za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turiste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iz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Amerike</a:t>
            </a:r>
            <a:r>
              <a:rPr lang="hr-HR" sz="2400" dirty="0" smtClean="0">
                <a:latin typeface="Arial" pitchFamily="34" charset="0"/>
              </a:rPr>
              <a:t>.</a:t>
            </a:r>
            <a:endParaRPr lang="hr-HR" sz="2400" dirty="0">
              <a:latin typeface="Arial" pitchFamily="34" charset="0"/>
            </a:endParaRPr>
          </a:p>
        </p:txBody>
      </p:sp>
      <p:pic>
        <p:nvPicPr>
          <p:cNvPr id="29700" name="Slika 4" descr="Picture 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476250"/>
            <a:ext cx="69850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373688"/>
            <a:ext cx="9144000" cy="14843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dirty="0" smtClean="0">
                <a:latin typeface="Arial" pitchFamily="34" charset="0"/>
              </a:rPr>
              <a:t>U izvannastavnoj aktivnosti keramike učenici izrađuju </a:t>
            </a:r>
            <a:r>
              <a:rPr lang="en-US" sz="2000" b="1" dirty="0" smtClean="0">
                <a:latin typeface="Arial" pitchFamily="34" charset="0"/>
              </a:rPr>
              <a:t>DALJSKI IDOL</a:t>
            </a:r>
            <a:endParaRPr lang="hr-HR" sz="2000" b="1" dirty="0" smtClean="0">
              <a:latin typeface="Arial" pitchFamily="34" charset="0"/>
            </a:endParaRPr>
          </a:p>
          <a:p>
            <a:pPr>
              <a:defRPr/>
            </a:pPr>
            <a:r>
              <a:rPr lang="hr-HR" sz="2000" dirty="0" err="1" smtClean="0">
                <a:latin typeface="Arial" pitchFamily="34" charset="0"/>
              </a:rPr>
              <a:t>R</a:t>
            </a:r>
            <a:r>
              <a:rPr lang="en-US" sz="2000" dirty="0" smtClean="0">
                <a:latin typeface="Arial" pitchFamily="34" charset="0"/>
              </a:rPr>
              <a:t>ad </a:t>
            </a:r>
            <a:r>
              <a:rPr lang="en-US" sz="2000" dirty="0" err="1" smtClean="0">
                <a:latin typeface="Arial" pitchFamily="34" charset="0"/>
              </a:rPr>
              <a:t>načinjen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po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uzoru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na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arheološki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nalaz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iz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brončanog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doba</a:t>
            </a:r>
            <a:r>
              <a:rPr lang="en-US" sz="2000" dirty="0" smtClean="0">
                <a:latin typeface="Arial" pitchFamily="34" charset="0"/>
              </a:rPr>
              <a:t> – original se </a:t>
            </a:r>
            <a:r>
              <a:rPr lang="en-US" sz="2000" dirty="0" err="1" smtClean="0">
                <a:latin typeface="Arial" pitchFamily="34" charset="0"/>
              </a:rPr>
              <a:t>čuva</a:t>
            </a:r>
            <a:r>
              <a:rPr lang="en-US" sz="2000" dirty="0" smtClean="0">
                <a:latin typeface="Arial" pitchFamily="34" charset="0"/>
              </a:rPr>
              <a:t> u </a:t>
            </a:r>
            <a:r>
              <a:rPr lang="en-US" sz="2000" dirty="0" err="1" smtClean="0">
                <a:latin typeface="Arial" pitchFamily="34" charset="0"/>
              </a:rPr>
              <a:t>Arheološkom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muzeju</a:t>
            </a:r>
            <a:r>
              <a:rPr lang="en-US" sz="2000" dirty="0" smtClean="0">
                <a:latin typeface="Arial" pitchFamily="34" charset="0"/>
              </a:rPr>
              <a:t> u </a:t>
            </a:r>
            <a:r>
              <a:rPr lang="en-US" sz="2000" dirty="0" err="1" smtClean="0">
                <a:latin typeface="Arial" pitchFamily="34" charset="0"/>
              </a:rPr>
              <a:t>Zagrebu</a:t>
            </a:r>
            <a:r>
              <a:rPr lang="hr-HR" sz="2000" dirty="0" smtClean="0">
                <a:latin typeface="Arial" pitchFamily="34" charset="0"/>
              </a:rPr>
              <a:t>.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30723" name="Slika 4" descr="C:\Documents and Settings\Djuka\My Documents\natječaj - Donji Muć\Picture 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60350"/>
            <a:ext cx="74898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084763"/>
            <a:ext cx="9144000" cy="22320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Arial" pitchFamily="34" charset="0"/>
              </a:rPr>
              <a:t>SLAVONSKI ŠEŠIRIĆ – KERAMIKA</a:t>
            </a:r>
            <a:endParaRPr lang="hr-HR" sz="28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2800" dirty="0" smtClean="0">
                <a:latin typeface="Arial" pitchFamily="34" charset="0"/>
              </a:rPr>
              <a:t>(</a:t>
            </a:r>
            <a:r>
              <a:rPr lang="en-US" sz="2800" dirty="0" err="1" smtClean="0">
                <a:latin typeface="Arial" pitchFamily="34" charset="0"/>
              </a:rPr>
              <a:t>suvenir</a:t>
            </a:r>
            <a:r>
              <a:rPr lang="en-US" sz="2800" dirty="0" smtClean="0">
                <a:latin typeface="Arial" pitchFamily="34" charset="0"/>
              </a:rPr>
              <a:t>)</a:t>
            </a:r>
            <a:endParaRPr lang="hr-HR" sz="2800" dirty="0" smtClean="0">
              <a:latin typeface="Arial" pitchFamily="34" charset="0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31747" name="Slika 4" descr="C:\Documents and Settings\Djuka\My Documents\natječaj - Donji Muć\Picture 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620713"/>
            <a:ext cx="813752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0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207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zervirano mjesto teksta 9"/>
          <p:cNvSpPr>
            <a:spLocks noGrp="1"/>
          </p:cNvSpPr>
          <p:nvPr>
            <p:ph type="body" sz="half" idx="2"/>
          </p:nvPr>
        </p:nvSpPr>
        <p:spPr>
          <a:xfrm>
            <a:off x="0" y="4868863"/>
            <a:ext cx="9144000" cy="1989137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endParaRPr lang="hr-HR" sz="2000" b="1" dirty="0" smtClean="0">
              <a:latin typeface="Arial" pitchFamily="34" charset="0"/>
            </a:endParaRPr>
          </a:p>
          <a:p>
            <a:pPr>
              <a:defRPr/>
            </a:pPr>
            <a:r>
              <a:rPr lang="hr-HR" sz="2000" b="1" dirty="0" smtClean="0">
                <a:latin typeface="Arial" pitchFamily="34" charset="0"/>
              </a:rPr>
              <a:t>Rad učenika OŠ Dalj </a:t>
            </a:r>
          </a:p>
          <a:p>
            <a:pPr>
              <a:defRPr/>
            </a:pPr>
            <a:r>
              <a:rPr lang="hr-HR" sz="2000" dirty="0" smtClean="0">
                <a:latin typeface="Arial" pitchFamily="34" charset="0"/>
              </a:rPr>
              <a:t>Stanovništvo većinom sačinjavaju </a:t>
            </a:r>
            <a:r>
              <a:rPr lang="hr-HR" sz="2000" b="1" dirty="0" smtClean="0">
                <a:latin typeface="Arial" pitchFamily="34" charset="0"/>
              </a:rPr>
              <a:t>Hrvati</a:t>
            </a:r>
            <a:r>
              <a:rPr lang="hr-HR" sz="2000" dirty="0" smtClean="0">
                <a:latin typeface="Arial" pitchFamily="34" charset="0"/>
              </a:rPr>
              <a:t>, </a:t>
            </a:r>
            <a:r>
              <a:rPr lang="hr-HR" sz="2000" b="1" dirty="0" smtClean="0">
                <a:latin typeface="Arial" pitchFamily="34" charset="0"/>
              </a:rPr>
              <a:t>Srbi</a:t>
            </a:r>
            <a:r>
              <a:rPr lang="hr-HR" sz="2000" dirty="0" smtClean="0">
                <a:latin typeface="Arial" pitchFamily="34" charset="0"/>
              </a:rPr>
              <a:t> i </a:t>
            </a:r>
            <a:r>
              <a:rPr lang="hr-HR" sz="2000" b="1" dirty="0" smtClean="0">
                <a:latin typeface="Arial" pitchFamily="34" charset="0"/>
              </a:rPr>
              <a:t>Mađari</a:t>
            </a:r>
            <a:r>
              <a:rPr lang="hr-HR" sz="2000" dirty="0" smtClean="0">
                <a:latin typeface="Arial" pitchFamily="34" charset="0"/>
              </a:rPr>
              <a:t> sa svojom bogatom tradicijom, pogotovo starim plesovima i narodnom nošnjom.</a:t>
            </a:r>
            <a:endParaRPr lang="hr-HR" sz="2000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Arial" pitchFamily="34" charset="0"/>
              </a:rPr>
              <a:t>SLAVONSKA KUĆICA – KERAMIKA</a:t>
            </a:r>
            <a:endParaRPr lang="hr-HR" sz="28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2800" dirty="0" smtClean="0">
                <a:latin typeface="Arial" pitchFamily="34" charset="0"/>
              </a:rPr>
              <a:t>(</a:t>
            </a:r>
            <a:r>
              <a:rPr lang="en-US" sz="2800" dirty="0" err="1" smtClean="0">
                <a:latin typeface="Arial" pitchFamily="34" charset="0"/>
              </a:rPr>
              <a:t>suvenir</a:t>
            </a:r>
            <a:r>
              <a:rPr lang="en-US" sz="2800" dirty="0" smtClean="0">
                <a:latin typeface="Arial" pitchFamily="34" charset="0"/>
              </a:rPr>
              <a:t>)</a:t>
            </a:r>
            <a:endParaRPr lang="hr-HR" sz="2800" dirty="0" smtClean="0">
              <a:latin typeface="Arial" pitchFamily="34" charset="0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32771" name="Slika 4" descr="C:\Documents and Settings\Djuka\My Documents\natječaj - Donji Muć\Picture 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549275"/>
            <a:ext cx="82454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800" dirty="0" smtClean="0">
                <a:latin typeface="Arial" pitchFamily="34" charset="0"/>
              </a:rPr>
              <a:t>SLAVONSKA NOŠNJA – GLINAMOL</a:t>
            </a:r>
          </a:p>
          <a:p>
            <a:pPr>
              <a:defRPr/>
            </a:pPr>
            <a:r>
              <a:rPr lang="hr-HR" sz="2800" dirty="0" smtClean="0">
                <a:latin typeface="Arial" pitchFamily="34" charset="0"/>
              </a:rPr>
              <a:t>(suvenir)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33795" name="Picture 2" descr="Picture 0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8064500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2800" dirty="0" err="1" smtClean="0">
                <a:latin typeface="Arial" pitchFamily="34" charset="0"/>
              </a:rPr>
              <a:t>Kreativna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radionica</a:t>
            </a:r>
            <a:r>
              <a:rPr lang="en-US" sz="2800" dirty="0" smtClean="0">
                <a:latin typeface="Arial" pitchFamily="34" charset="0"/>
              </a:rPr>
              <a:t>: </a:t>
            </a:r>
            <a:r>
              <a:rPr lang="en-US" sz="2800" b="1" dirty="0" err="1" smtClean="0">
                <a:latin typeface="Arial" pitchFamily="34" charset="0"/>
              </a:rPr>
              <a:t>Izrada</a:t>
            </a:r>
            <a:r>
              <a:rPr lang="en-US" sz="2800" b="1" dirty="0" smtClean="0">
                <a:latin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</a:rPr>
              <a:t>suvenira</a:t>
            </a:r>
            <a:endParaRPr lang="hr-HR" sz="2800" b="1" dirty="0" smtClean="0">
              <a:latin typeface="Arial" pitchFamily="34" charset="0"/>
            </a:endParaRPr>
          </a:p>
          <a:p>
            <a:pPr>
              <a:defRPr/>
            </a:pPr>
            <a:r>
              <a:rPr lang="hr-HR" sz="2800" dirty="0" smtClean="0">
                <a:latin typeface="Arial" pitchFamily="34" charset="0"/>
              </a:rPr>
              <a:t>U radionicu se uključuju i gosti Amerikanci.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34819" name="Slika 4" descr="Picture 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6250"/>
            <a:ext cx="7489825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229225"/>
            <a:ext cx="9144000" cy="16287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b="1" dirty="0" smtClean="0">
                <a:latin typeface="Arial" pitchFamily="34" charset="0"/>
              </a:rPr>
              <a:t>Potezanje konopa</a:t>
            </a:r>
          </a:p>
          <a:p>
            <a:pPr>
              <a:defRPr/>
            </a:pPr>
            <a:r>
              <a:rPr lang="hr-HR" sz="2000" dirty="0" smtClean="0">
                <a:latin typeface="Arial" pitchFamily="34" charset="0"/>
              </a:rPr>
              <a:t>Njegovanje  kulturne baštine u nastavnim i izvannastavnim aktivnostima posvećuje  se puno pozornosti. Projektom “Zaboravljene igre” kroz međugraničnu suradnju učenici i nastavnici su osvježili sjećanja na stare igre ovoga kraja. </a:t>
            </a:r>
            <a:endParaRPr lang="hr-HR" sz="2000" dirty="0">
              <a:latin typeface="Arial" pitchFamily="34" charset="0"/>
            </a:endParaRPr>
          </a:p>
        </p:txBody>
      </p:sp>
      <p:pic>
        <p:nvPicPr>
          <p:cNvPr id="35843" name="Picture 2" descr="F:\zaboravljene igre\PB160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476250"/>
            <a:ext cx="637222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36867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9144000" cy="80486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hr-HR" sz="2400" b="1" dirty="0" smtClean="0">
                <a:latin typeface="Arial" pitchFamily="34" charset="0"/>
              </a:rPr>
              <a:t>Hodanje na štulama </a:t>
            </a:r>
            <a:endParaRPr lang="hr-HR" sz="2400" b="1" dirty="0">
              <a:latin typeface="Arial" pitchFamily="34" charset="0"/>
            </a:endParaRPr>
          </a:p>
        </p:txBody>
      </p:sp>
      <p:pic>
        <p:nvPicPr>
          <p:cNvPr id="36869" name="Picture 2" descr="F:\zaboravljene igre\PB160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88913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589588"/>
            <a:ext cx="9144000" cy="12684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hr-HR" sz="2800" b="1" dirty="0" smtClean="0">
                <a:latin typeface="Arial" pitchFamily="34" charset="0"/>
              </a:rPr>
              <a:t>Bacanje potkove</a:t>
            </a:r>
            <a:endParaRPr lang="hr-HR" sz="2800" b="1" dirty="0">
              <a:latin typeface="Arial" pitchFamily="34" charset="0"/>
            </a:endParaRPr>
          </a:p>
        </p:txBody>
      </p:sp>
      <p:pic>
        <p:nvPicPr>
          <p:cNvPr id="37891" name="Picture 2" descr="F:\zaboravljene igre\PB150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0" y="333375"/>
            <a:ext cx="69850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IROSLAV SKORO - sumi sumi javo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3048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1800" b="1" dirty="0" err="1" smtClean="0">
                <a:latin typeface="Arial" pitchFamily="34" charset="0"/>
              </a:rPr>
              <a:t>Običaj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koji</a:t>
            </a:r>
            <a:r>
              <a:rPr lang="en-US" sz="1800" dirty="0" smtClean="0">
                <a:latin typeface="Arial" pitchFamily="34" charset="0"/>
              </a:rPr>
              <a:t> se </a:t>
            </a:r>
            <a:r>
              <a:rPr lang="en-US" sz="1800" dirty="0" err="1" smtClean="0">
                <a:latin typeface="Arial" pitchFamily="34" charset="0"/>
              </a:rPr>
              <a:t>zadržao</a:t>
            </a:r>
            <a:r>
              <a:rPr lang="en-US" sz="1800" dirty="0" smtClean="0">
                <a:latin typeface="Arial" pitchFamily="34" charset="0"/>
              </a:rPr>
              <a:t> se u </a:t>
            </a:r>
            <a:r>
              <a:rPr lang="en-US" sz="1800" dirty="0" err="1" smtClean="0">
                <a:latin typeface="Arial" pitchFamily="34" charset="0"/>
              </a:rPr>
              <a:t>nekim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slavonskim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mjestima</a:t>
            </a:r>
            <a:r>
              <a:rPr lang="en-US" sz="1800" dirty="0" smtClean="0">
                <a:latin typeface="Arial" pitchFamily="34" charset="0"/>
              </a:rPr>
              <a:t> do </a:t>
            </a:r>
            <a:r>
              <a:rPr lang="en-US" sz="1800" dirty="0" err="1" smtClean="0">
                <a:latin typeface="Arial" pitchFamily="34" charset="0"/>
              </a:rPr>
              <a:t>današnjih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dana</a:t>
            </a:r>
            <a:r>
              <a:rPr lang="en-US" sz="1800" dirty="0" smtClean="0">
                <a:latin typeface="Arial" pitchFamily="34" charset="0"/>
              </a:rPr>
              <a:t> je </a:t>
            </a:r>
            <a:r>
              <a:rPr lang="en-US" sz="1800" b="1" dirty="0" err="1" smtClean="0">
                <a:latin typeface="Arial" pitchFamily="34" charset="0"/>
              </a:rPr>
              <a:t>podizanje</a:t>
            </a:r>
            <a:r>
              <a:rPr lang="en-US" sz="1800" b="1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Majpana</a:t>
            </a:r>
            <a:r>
              <a:rPr lang="en-US" sz="1800" dirty="0" smtClean="0">
                <a:latin typeface="Arial" pitchFamily="34" charset="0"/>
              </a:rPr>
              <a:t>. </a:t>
            </a:r>
            <a:r>
              <a:rPr lang="en-US" sz="1800" dirty="0" err="1" smtClean="0">
                <a:latin typeface="Arial" pitchFamily="34" charset="0"/>
              </a:rPr>
              <a:t>Nekada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su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mladići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uz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pomoć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prijatelja,u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tajnosti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podizali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Majpan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ispred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kuće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voljene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djevojke</a:t>
            </a:r>
            <a:r>
              <a:rPr lang="en-US" sz="1800" dirty="0" smtClean="0">
                <a:latin typeface="Arial" pitchFamily="34" charset="0"/>
              </a:rPr>
              <a:t>. Danas </a:t>
            </a:r>
            <a:r>
              <a:rPr lang="en-US" sz="1800" dirty="0" err="1" smtClean="0">
                <a:latin typeface="Arial" pitchFamily="34" charset="0"/>
              </a:rPr>
              <a:t>ovu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lijepu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tradiciju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održavaju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članovi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Hrvatske</a:t>
            </a:r>
            <a:r>
              <a:rPr lang="en-US" sz="1800" b="1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udruge</a:t>
            </a:r>
            <a:r>
              <a:rPr lang="en-US" sz="1800" b="1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Majpan</a:t>
            </a:r>
            <a:r>
              <a:rPr lang="en-US" sz="1800" dirty="0" smtClean="0">
                <a:latin typeface="Arial" pitchFamily="34" charset="0"/>
              </a:rPr>
              <a:t> s </a:t>
            </a:r>
            <a:r>
              <a:rPr lang="en-US" sz="1800" dirty="0" err="1" smtClean="0">
                <a:latin typeface="Arial" pitchFamily="34" charset="0"/>
              </a:rPr>
              <a:t>ciljem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očuvanja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običaja</a:t>
            </a:r>
            <a:r>
              <a:rPr lang="en-US" sz="1800" dirty="0" smtClean="0">
                <a:latin typeface="Arial" pitchFamily="34" charset="0"/>
              </a:rPr>
              <a:t> u </a:t>
            </a:r>
            <a:r>
              <a:rPr lang="en-US" sz="1800" dirty="0" err="1" smtClean="0">
                <a:latin typeface="Arial" pitchFamily="34" charset="0"/>
              </a:rPr>
              <a:t>izvornom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obliku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prilagođenog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novim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naraštajima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kako</a:t>
            </a:r>
            <a:r>
              <a:rPr lang="en-US" sz="1800" dirty="0" smtClean="0">
                <a:latin typeface="Arial" pitchFamily="34" charset="0"/>
              </a:rPr>
              <a:t> ne bi </a:t>
            </a:r>
            <a:r>
              <a:rPr lang="en-US" sz="1800" dirty="0" err="1" smtClean="0">
                <a:latin typeface="Arial" pitchFamily="34" charset="0"/>
              </a:rPr>
              <a:t>došlo</a:t>
            </a:r>
            <a:r>
              <a:rPr lang="en-US" sz="1800" dirty="0" smtClean="0">
                <a:latin typeface="Arial" pitchFamily="34" charset="0"/>
              </a:rPr>
              <a:t> do </a:t>
            </a:r>
            <a:r>
              <a:rPr lang="en-US" sz="1800" dirty="0" err="1" smtClean="0">
                <a:latin typeface="Arial" pitchFamily="34" charset="0"/>
              </a:rPr>
              <a:t>izumiranja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ovoga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prekrasnog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običaja</a:t>
            </a:r>
            <a:r>
              <a:rPr lang="en-US" sz="1800" dirty="0" smtClean="0">
                <a:latin typeface="Arial" pitchFamily="34" charset="0"/>
              </a:rPr>
              <a:t>.</a:t>
            </a:r>
            <a:endParaRPr lang="hr-HR" sz="1800" dirty="0" smtClean="0">
              <a:latin typeface="Arial" pitchFamily="34" charset="0"/>
            </a:endParaRPr>
          </a:p>
          <a:p>
            <a:pPr>
              <a:defRPr/>
            </a:pPr>
            <a:endParaRPr lang="hr-HR" sz="1600" dirty="0"/>
          </a:p>
        </p:txBody>
      </p:sp>
      <p:pic>
        <p:nvPicPr>
          <p:cNvPr id="38916" name="Slika 3" descr="C:\Users\Brankica\AppData\Local\Temp\Majpan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83534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445125"/>
            <a:ext cx="9144000" cy="14128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en-US" sz="1800" dirty="0" err="1" smtClean="0">
                <a:latin typeface="Arial" pitchFamily="34" charset="0"/>
              </a:rPr>
              <a:t>Izuzetno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plodna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zemlja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neograničene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mogućno</a:t>
            </a:r>
            <a:r>
              <a:rPr lang="hr-HR" sz="1800" dirty="0" smtClean="0">
                <a:latin typeface="Arial" pitchFamily="34" charset="0"/>
              </a:rPr>
              <a:t>s</a:t>
            </a:r>
            <a:r>
              <a:rPr lang="en-US" sz="1800" dirty="0" err="1" smtClean="0">
                <a:latin typeface="Arial" pitchFamily="34" charset="0"/>
              </a:rPr>
              <a:t>ti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proizvodnje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zdrave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hrane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sustav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školskog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zadrugarstva</a:t>
            </a:r>
            <a:r>
              <a:rPr lang="en-US" sz="1800" dirty="0" smtClean="0">
                <a:latin typeface="Arial" pitchFamily="34" charset="0"/>
              </a:rPr>
              <a:t> u </a:t>
            </a:r>
            <a:r>
              <a:rPr lang="en-US" sz="1800" dirty="0" err="1" smtClean="0">
                <a:latin typeface="Arial" pitchFamily="34" charset="0"/>
              </a:rPr>
              <a:t>Srednjoj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školi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Dalj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šest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kulturno</a:t>
            </a:r>
            <a:r>
              <a:rPr lang="en-US" sz="1800" dirty="0" smtClean="0">
                <a:latin typeface="Arial" pitchFamily="34" charset="0"/>
              </a:rPr>
              <a:t> – </a:t>
            </a:r>
            <a:r>
              <a:rPr lang="en-US" sz="1800" dirty="0" err="1" smtClean="0">
                <a:latin typeface="Arial" pitchFamily="34" charset="0"/>
              </a:rPr>
              <a:t>umjetničkih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društava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održavanje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desetak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tradicionalnih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manifestacija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godišnje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revitalizacija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starih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zanata</a:t>
            </a:r>
            <a:r>
              <a:rPr lang="en-US" sz="1800" dirty="0" smtClean="0">
                <a:latin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</a:rPr>
              <a:t>prekogranična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suradnja</a:t>
            </a:r>
            <a:r>
              <a:rPr lang="en-US" sz="1800" dirty="0" smtClean="0">
                <a:latin typeface="Arial" pitchFamily="34" charset="0"/>
              </a:rPr>
              <a:t>…</a:t>
            </a:r>
            <a:r>
              <a:rPr lang="en-US" sz="1800" dirty="0" err="1" smtClean="0">
                <a:latin typeface="Arial" pitchFamily="34" charset="0"/>
              </a:rPr>
              <a:t>upotpunjuje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pregled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turističkih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</a:rPr>
              <a:t>potencijala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hr-HR" sz="1800" b="1" dirty="0" err="1" smtClean="0">
                <a:latin typeface="Arial" pitchFamily="34" charset="0"/>
              </a:rPr>
              <a:t>O</a:t>
            </a:r>
            <a:r>
              <a:rPr lang="en-US" sz="1800" b="1" dirty="0" err="1" smtClean="0">
                <a:latin typeface="Arial" pitchFamily="34" charset="0"/>
              </a:rPr>
              <a:t>pćine</a:t>
            </a:r>
            <a:r>
              <a:rPr lang="en-US" sz="1800" b="1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Erdut</a:t>
            </a:r>
            <a:r>
              <a:rPr lang="en-US" sz="1800" dirty="0" smtClean="0">
                <a:latin typeface="Arial" pitchFamily="34" charset="0"/>
              </a:rPr>
              <a:t>.</a:t>
            </a:r>
            <a:endParaRPr lang="hr-HR" sz="1800" dirty="0" smtClean="0">
              <a:latin typeface="Arial" pitchFamily="34" charset="0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39939" name="Picture 4" descr="http://www.sveti-kriz-zacretje.hr/wp-content/uploads/2011/02/DSC04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260350"/>
            <a:ext cx="75596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r-Latn-CS" smtClean="0"/>
          </a:p>
        </p:txBody>
      </p:sp>
      <p:pic>
        <p:nvPicPr>
          <p:cNvPr id="40963" name="Picture 4" descr="P101006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65275" y="1270000"/>
            <a:ext cx="601345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hr-HR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PRIRODNE VRIJEDNOSTI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hr-HR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hr-HR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KULTURNA BAŠTINA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hr-HR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hr-HR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TRADICIJSKE VRIJEDNOSTI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hr-HR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hr-HR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GOSPODARSKA OBILJEŽJA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hr-HR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150" y="292100"/>
            <a:ext cx="730885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4000" b="1" dirty="0" smtClean="0">
                <a:solidFill>
                  <a:schemeClr val="tx1"/>
                </a:solidFill>
              </a:rPr>
              <a:t>PRIRODNE VRIJEDNOSTI 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idx="1"/>
          </p:nvPr>
        </p:nvSpPr>
        <p:spPr>
          <a:xfrm>
            <a:off x="1979613" y="1557338"/>
            <a:ext cx="6778625" cy="5038725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UKUPNA POVRŠINA OPĆINE 157,78 KM 2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POLJOPRIVREDNO ZEMLJIŠTE    10 898 HA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ŠUMSKO ZEMLJIŠTE</a:t>
            </a:r>
          </a:p>
          <a:p>
            <a:pPr eaLnBrk="1" hangingPunct="1">
              <a:buFontTx/>
              <a:buNone/>
              <a:defRPr/>
            </a:pPr>
            <a:r>
              <a:rPr lang="hr-HR" dirty="0" smtClean="0">
                <a:latin typeface="Arial" pitchFamily="34" charset="0"/>
              </a:rPr>
              <a:t>   2 319 HA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VODNO BOGATSTVO</a:t>
            </a:r>
          </a:p>
          <a:p>
            <a:pPr eaLnBrk="1" hangingPunct="1">
              <a:buFontTx/>
              <a:buNone/>
              <a:defRPr/>
            </a:pPr>
            <a:endParaRPr lang="hr-HR" dirty="0" smtClean="0"/>
          </a:p>
          <a:p>
            <a:pPr eaLnBrk="1" hangingPunct="1">
              <a:buFontTx/>
              <a:buNone/>
              <a:defRPr/>
            </a:pPr>
            <a:endParaRPr lang="hr-HR" dirty="0" smtClean="0"/>
          </a:p>
        </p:txBody>
      </p:sp>
      <p:pic>
        <p:nvPicPr>
          <p:cNvPr id="41988" name="Picture 12" descr="CARDS PREZ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07704" cy="3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/>
          <p:cNvSpPr>
            <a:spLocks noGrp="1"/>
          </p:cNvSpPr>
          <p:nvPr>
            <p:ph type="body" sz="half" idx="2"/>
          </p:nvPr>
        </p:nvSpPr>
        <p:spPr>
          <a:xfrm>
            <a:off x="0" y="4797425"/>
            <a:ext cx="9144000" cy="2060575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000" b="1" dirty="0" smtClean="0">
                <a:latin typeface="Arial" pitchFamily="34" charset="0"/>
              </a:rPr>
              <a:t>Bijelo Brdo</a:t>
            </a:r>
            <a:r>
              <a:rPr lang="hr-HR" sz="2000" dirty="0" smtClean="0">
                <a:latin typeface="Arial" pitchFamily="34" charset="0"/>
              </a:rPr>
              <a:t>, prvo selo Općine Erdut</a:t>
            </a:r>
            <a:r>
              <a:rPr lang="hr-HR" sz="2000" b="1" dirty="0" smtClean="0">
                <a:latin typeface="Arial" pitchFamily="34" charset="0"/>
              </a:rPr>
              <a:t>, </a:t>
            </a:r>
            <a:r>
              <a:rPr lang="hr-HR" sz="2000" dirty="0" smtClean="0">
                <a:latin typeface="Arial" pitchFamily="34" charset="0"/>
              </a:rPr>
              <a:t>je 6 km udaljeno od Osijeka. Smješteno je na obalama rukavca </a:t>
            </a:r>
            <a:r>
              <a:rPr lang="hr-HR" sz="2000" b="1" dirty="0" smtClean="0">
                <a:latin typeface="Arial" pitchFamily="34" charset="0"/>
              </a:rPr>
              <a:t>Stare Drave</a:t>
            </a:r>
            <a:r>
              <a:rPr lang="hr-HR" sz="2000" dirty="0" smtClean="0">
                <a:latin typeface="Arial" pitchFamily="34" charset="0"/>
              </a:rPr>
              <a:t>, u mikroregiji </a:t>
            </a:r>
            <a:r>
              <a:rPr lang="hr-HR" sz="2000" b="1" dirty="0" smtClean="0">
                <a:latin typeface="Arial" pitchFamily="34" charset="0"/>
              </a:rPr>
              <a:t>Erdutske kose</a:t>
            </a:r>
            <a:r>
              <a:rPr lang="hr-HR" sz="2000" dirty="0" smtClean="0">
                <a:latin typeface="Arial" pitchFamily="34" charset="0"/>
              </a:rPr>
              <a:t>, na nadmorskoj visini od 93m. Prostire se na površini od 36, 64 km</a:t>
            </a:r>
            <a:r>
              <a:rPr lang="hr-HR" sz="2000" baseline="30000" dirty="0" smtClean="0">
                <a:latin typeface="Arial" pitchFamily="34" charset="0"/>
              </a:rPr>
              <a:t>2</a:t>
            </a:r>
            <a:r>
              <a:rPr lang="hr-HR" sz="2000" dirty="0" smtClean="0">
                <a:latin typeface="Arial" pitchFamily="34" charset="0"/>
              </a:rPr>
              <a:t>. U 720 domaćinstava živi 2119 stanovnika, pretežno srpske nacionalnosti. Dijelovi naselja su zaseoci: </a:t>
            </a:r>
            <a:r>
              <a:rPr lang="hr-HR" sz="2000" b="1" dirty="0" smtClean="0">
                <a:latin typeface="Arial" pitchFamily="34" charset="0"/>
              </a:rPr>
              <a:t>Klisa Mala, Kestenjački rit, Vrtlog i Bijelo Brdo Planina.</a:t>
            </a:r>
            <a:endParaRPr lang="hr-HR" sz="2000" b="1" dirty="0">
              <a:latin typeface="Arial" pitchFamily="34" charset="0"/>
            </a:endParaRPr>
          </a:p>
        </p:txBody>
      </p:sp>
      <p:pic>
        <p:nvPicPr>
          <p:cNvPr id="6147" name="Picture 2" descr="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188913"/>
            <a:ext cx="7993062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0"/>
            <a:ext cx="7380287" cy="16764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</a:rPr>
              <a:t>BOGATSTVO VODNIH RESURSA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08175" y="1844675"/>
            <a:ext cx="6696075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dirty="0" smtClean="0">
                <a:latin typeface="Arial" pitchFamily="34" charset="0"/>
              </a:rPr>
              <a:t>RIJEKA DUNAV – 36 KM OBALE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 smtClean="0">
                <a:latin typeface="Arial" pitchFamily="34" charset="0"/>
              </a:rPr>
              <a:t>RIJEKA DRAVA  – 13 KM OBALE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 smtClean="0">
                <a:latin typeface="Arial" pitchFamily="34" charset="0"/>
              </a:rPr>
              <a:t>IZVORI PITKE VODE U ALJMAŠU I DALJ PLANINI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 smtClean="0">
                <a:latin typeface="Arial" pitchFamily="34" charset="0"/>
              </a:rPr>
              <a:t>GEOTERMALNE I SUMPORNE VODE U ALJMAŠU I ERDUTU</a:t>
            </a:r>
          </a:p>
        </p:txBody>
      </p:sp>
      <p:pic>
        <p:nvPicPr>
          <p:cNvPr id="5" name="Picture 12" descr="CARDS PREZ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3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292100"/>
            <a:ext cx="663575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b="1" dirty="0" smtClean="0">
                <a:solidFill>
                  <a:schemeClr val="tx1"/>
                </a:solidFill>
              </a:rPr>
              <a:t>KULTURNA BAŠTINA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2132856"/>
            <a:ext cx="6635080" cy="4391769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SAKRALNI OBJEKTI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SREDNJOVJEKOVNI ERDUT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RODNA KUĆA ZNANSTVENIKA MILUTINA MILANKOVIĆA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ARHEOLOŠKA NALAZIŠTA</a:t>
            </a:r>
          </a:p>
          <a:p>
            <a:pPr eaLnBrk="1" hangingPunct="1">
              <a:buFontTx/>
              <a:buNone/>
              <a:defRPr/>
            </a:pPr>
            <a:endParaRPr lang="hr-HR" dirty="0" smtClean="0"/>
          </a:p>
        </p:txBody>
      </p:sp>
      <p:pic>
        <p:nvPicPr>
          <p:cNvPr id="5" name="Picture 12" descr="CARDS PREZ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3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0"/>
            <a:ext cx="7236296" cy="16764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</a:rPr>
              <a:t>TRADICIJSKE VRIJEDNOSTI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484784"/>
            <a:ext cx="7164288" cy="4535016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KUĆE TRADICIJSKOG GRADITELJSTVA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GASTRONOMIJA – tradicijska prehrana i vinarstvo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RUKOTVORINE</a:t>
            </a:r>
          </a:p>
          <a:p>
            <a:pPr eaLnBrk="1" hangingPunct="1">
              <a:defRPr/>
            </a:pPr>
            <a:r>
              <a:rPr lang="hr-HR" dirty="0" smtClean="0">
                <a:latin typeface="Arial" pitchFamily="34" charset="0"/>
              </a:rPr>
              <a:t>FOLKLOR – običaji, igre, pjesme, priče iz prošlosti sela</a:t>
            </a:r>
          </a:p>
          <a:p>
            <a:pPr eaLnBrk="1" hangingPunct="1">
              <a:defRPr/>
            </a:pPr>
            <a:endParaRPr lang="hr-HR" dirty="0" smtClean="0">
              <a:latin typeface="Arial" pitchFamily="34" charset="0"/>
            </a:endParaRPr>
          </a:p>
          <a:p>
            <a:pPr eaLnBrk="1" hangingPunct="1">
              <a:defRPr/>
            </a:pPr>
            <a:endParaRPr lang="hr-HR" dirty="0" smtClean="0"/>
          </a:p>
        </p:txBody>
      </p:sp>
      <p:pic>
        <p:nvPicPr>
          <p:cNvPr id="5" name="Picture 12" descr="CARDS PREZ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3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92100"/>
            <a:ext cx="7668344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</a:rPr>
              <a:t>KULTURNA I TRADICIJSKA  BAŠTINA OPĆINE ERDUT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1905000"/>
            <a:ext cx="7308304" cy="4953000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/>
              <a:t>POBOLJŠANJE KOMUNIKACIJE UNUTAR ZAJEDNICE – razne manifestacije i sajmovi</a:t>
            </a:r>
          </a:p>
          <a:p>
            <a:pPr eaLnBrk="1" hangingPunct="1">
              <a:defRPr/>
            </a:pPr>
            <a:r>
              <a:rPr lang="hr-HR" dirty="0" smtClean="0"/>
              <a:t>ŽIVOT NAŠ NEKADAŠNJI… revitalizacija tradicijske slavonske kuće s pratećim sadržajima</a:t>
            </a:r>
          </a:p>
          <a:p>
            <a:pPr eaLnBrk="1" hangingPunct="1">
              <a:defRPr/>
            </a:pPr>
            <a:r>
              <a:rPr lang="hr-HR" dirty="0" smtClean="0"/>
              <a:t>SAČUVAJMO OD ZABORAVA NAŠE STARINE</a:t>
            </a:r>
          </a:p>
          <a:p>
            <a:pPr eaLnBrk="1" hangingPunct="1">
              <a:buFontTx/>
              <a:buNone/>
              <a:defRPr/>
            </a:pPr>
            <a:endParaRPr lang="hr-HR" dirty="0" smtClean="0"/>
          </a:p>
        </p:txBody>
      </p:sp>
      <p:pic>
        <p:nvPicPr>
          <p:cNvPr id="5" name="Picture 12" descr="CARDS PREZ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3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icture 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547813" y="0"/>
            <a:ext cx="561657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r-HR" sz="4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POZDRAV IZ ZELENE, ZDRAVE I ČISTE OPĆINE ERDUT !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971550" y="3860800"/>
            <a:ext cx="7416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HVALA NA PAŽNJI !!!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5013325"/>
            <a:ext cx="9144000" cy="1844675"/>
          </a:xfrm>
          <a:prstGeom prst="rect">
            <a:avLst/>
          </a:prstGeom>
          <a:noFill/>
        </p:spPr>
        <p:txBody>
          <a:bodyPr/>
          <a:lstStyle/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hr-H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OLIVERA ORSIĆ, MIHAILO VALJETIĆ, 7a.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hr-H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SINDY PAP, MATEA NENIĆ, 7b.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hr-H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BRANKICA KOVAČEVIĆ, MENTORICA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hr-HR" sz="48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hr-HR" sz="4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      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941888"/>
            <a:ext cx="9144000" cy="19161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dirty="0" smtClean="0">
                <a:latin typeface="Arial" pitchFamily="34" charset="0"/>
              </a:rPr>
              <a:t>Prostor općine Erdut popularan je među lovcima i ribolovcima, tako i rukavac </a:t>
            </a:r>
            <a:r>
              <a:rPr lang="hr-HR" sz="2400" b="1" dirty="0" smtClean="0">
                <a:latin typeface="Arial" pitchFamily="34" charset="0"/>
              </a:rPr>
              <a:t>Stara Drava </a:t>
            </a:r>
            <a:r>
              <a:rPr lang="hr-HR" sz="2400" dirty="0" smtClean="0">
                <a:latin typeface="Arial" pitchFamily="34" charset="0"/>
              </a:rPr>
              <a:t>(na slici) pored sela Bijelo Brdo. Sela općine također su poznata po kulinarskim specijalitetima kao što su jela od divljači i svježe riječne ribe, u kombinaciji s čuvenim erdutskim vinima.</a:t>
            </a:r>
          </a:p>
        </p:txBody>
      </p:sp>
      <p:pic>
        <p:nvPicPr>
          <p:cNvPr id="7172" name="Picture 2" descr="Prosinac"/>
          <p:cNvPicPr>
            <a:picLocks noChangeAspect="1" noChangeArrowheads="1"/>
          </p:cNvPicPr>
          <p:nvPr/>
        </p:nvPicPr>
        <p:blipFill>
          <a:blip r:embed="rId4" cstate="print"/>
          <a:srcRect l="6845" t="14047" r="59615" b="24838"/>
          <a:stretch>
            <a:fillRect/>
          </a:stretch>
        </p:blipFill>
        <p:spPr bwMode="auto">
          <a:xfrm>
            <a:off x="684213" y="333375"/>
            <a:ext cx="777557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5157788"/>
            <a:ext cx="9144000" cy="17002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dirty="0" smtClean="0">
                <a:latin typeface="Arial" pitchFamily="34" charset="0"/>
              </a:rPr>
              <a:t>Poslije sela Bijelo Brdo, prekrasan pogled  na tradicionalne slavonske kuće koje većini stanovništva služe za odmor, pruža </a:t>
            </a:r>
            <a:r>
              <a:rPr lang="hr-HR" sz="2400" b="1" dirty="0" err="1" smtClean="0">
                <a:latin typeface="Arial" pitchFamily="34" charset="0"/>
              </a:rPr>
              <a:t>Mišino</a:t>
            </a:r>
            <a:r>
              <a:rPr lang="hr-HR" sz="2400" b="1" dirty="0" smtClean="0">
                <a:latin typeface="Arial" pitchFamily="34" charset="0"/>
              </a:rPr>
              <a:t> Brdo</a:t>
            </a:r>
            <a:r>
              <a:rPr lang="hr-HR" sz="2400" dirty="0" smtClean="0">
                <a:latin typeface="Arial" pitchFamily="34" charset="0"/>
              </a:rPr>
              <a:t>.</a:t>
            </a:r>
            <a:endParaRPr lang="hr-HR" sz="2400" dirty="0">
              <a:latin typeface="Arial" pitchFamily="34" charset="0"/>
            </a:endParaRPr>
          </a:p>
        </p:txBody>
      </p:sp>
      <p:pic>
        <p:nvPicPr>
          <p:cNvPr id="8195" name="Picture 2" descr="http://t2.gstatic.com/images?q=tbn:ANd9GcSPVXJ_f0PH1zpVfcxp7ZdTsYwMmE0QhG3Ww3KCi9pgK2jkD4_6bHsxqka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2088" y="476250"/>
            <a:ext cx="62198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868863"/>
            <a:ext cx="9144000" cy="1989137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500" dirty="0" smtClean="0">
                <a:latin typeface="Arial" pitchFamily="34" charset="0"/>
              </a:rPr>
              <a:t>Selo </a:t>
            </a:r>
            <a:r>
              <a:rPr lang="hr-HR" sz="2500" b="1" dirty="0" smtClean="0">
                <a:latin typeface="Arial" pitchFamily="34" charset="0"/>
              </a:rPr>
              <a:t>Aljmaš, </a:t>
            </a:r>
            <a:r>
              <a:rPr lang="hr-HR" sz="2500" dirty="0" smtClean="0">
                <a:latin typeface="Arial" pitchFamily="34" charset="0"/>
              </a:rPr>
              <a:t>25 kilometara udaljeno od Osijeka, smješteno je u blizini ušća </a:t>
            </a:r>
            <a:r>
              <a:rPr lang="hr-HR" sz="2500" b="1" dirty="0" smtClean="0">
                <a:latin typeface="Arial" pitchFamily="34" charset="0"/>
              </a:rPr>
              <a:t>Drave</a:t>
            </a:r>
            <a:r>
              <a:rPr lang="hr-HR" sz="2500" dirty="0" smtClean="0">
                <a:latin typeface="Arial" pitchFamily="34" charset="0"/>
              </a:rPr>
              <a:t> u </a:t>
            </a:r>
            <a:r>
              <a:rPr lang="hr-HR" sz="2500" b="1" dirty="0" smtClean="0">
                <a:latin typeface="Arial" pitchFamily="34" charset="0"/>
              </a:rPr>
              <a:t>Dunav</a:t>
            </a:r>
            <a:r>
              <a:rPr lang="hr-HR" sz="2500" dirty="0" smtClean="0">
                <a:latin typeface="Arial" pitchFamily="34" charset="0"/>
              </a:rPr>
              <a:t>. Zabilježeno je prvi put kao posjed 1237.godine. U srednjem vijeku bilo je trgovačko obrtničko mjesto. </a:t>
            </a:r>
            <a:endParaRPr lang="hr-HR" sz="2500" dirty="0">
              <a:latin typeface="Arial" pitchFamily="34" charset="0"/>
            </a:endParaRPr>
          </a:p>
        </p:txBody>
      </p:sp>
      <p:pic>
        <p:nvPicPr>
          <p:cNvPr id="9219" name="Picture 2" descr="http://t3.gstatic.com/images?q=tbn:ANd9GcR-wXB6ArFcc4tYEszmQUv2vIwy6GFWv1tVzNMo84ZnS_FRlDogWgZSgy6yJ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04813"/>
            <a:ext cx="70580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zervirano mjesto slike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941888"/>
            <a:ext cx="9144000" cy="19161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Osnovni oblik turizma u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Aljmašu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je vjerski turizam, obzirom da je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Aljmaš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poznato Marijansko svetište još od 1704. godine. Na blagdan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Velike Gospe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ovdje hodočasti velik broj vjernika i turista, godišnje i do 100 000.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10244" name="Picture 2" descr="Picture 1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4664"/>
            <a:ext cx="6192838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Rezervirano mjesto slike 4" descr="Picture 14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260350"/>
            <a:ext cx="7632700" cy="424973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4724400"/>
            <a:ext cx="9144000" cy="2133600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hr-HR" sz="2400" i="1" dirty="0" smtClean="0">
                <a:latin typeface="Arial" pitchFamily="34" charset="0"/>
              </a:rPr>
              <a:t>Blagi vjetar tiho miluje mi lice. Zrakom tinja miris spokoja i tišine. Misli opušteno lutaju. Podižem pogled prema križevima… čini mi se da dotiču nebo. Daju mi nadu, sjajeći neviđenom svjetlošću. Blaga svjetlost obasjava stazu čineći je zlatnom i čudesnom Ispunjena toplinom, približavam se kraju križnoga puta…</a:t>
            </a:r>
            <a:endParaRPr lang="hr-HR" sz="2400" i="1" dirty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cean">
  <a:themeElements>
    <a:clrScheme name="Ocean 8">
      <a:dk1>
        <a:srgbClr val="000000"/>
      </a:dk1>
      <a:lt1>
        <a:srgbClr val="FFFFFF"/>
      </a:lt1>
      <a:dk2>
        <a:srgbClr val="FFBA2F"/>
      </a:dk2>
      <a:lt2>
        <a:srgbClr val="A50021"/>
      </a:lt2>
      <a:accent1>
        <a:srgbClr val="FF6600"/>
      </a:accent1>
      <a:accent2>
        <a:srgbClr val="CC6600"/>
      </a:accent2>
      <a:accent3>
        <a:srgbClr val="FFD9AD"/>
      </a:accent3>
      <a:accent4>
        <a:srgbClr val="DADADA"/>
      </a:accent4>
      <a:accent5>
        <a:srgbClr val="FFB8AA"/>
      </a:accent5>
      <a:accent6>
        <a:srgbClr val="B95C00"/>
      </a:accent6>
      <a:hlink>
        <a:srgbClr val="663300"/>
      </a:hlink>
      <a:folHlink>
        <a:srgbClr val="CC9900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1004</TotalTime>
  <Words>1481</Words>
  <Application>Microsoft Office PowerPoint</Application>
  <PresentationFormat>Prikaz na zaslonu (4:3)</PresentationFormat>
  <Paragraphs>97</Paragraphs>
  <Slides>44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45" baseType="lpstr">
      <vt:lpstr>Ocean</vt:lpstr>
      <vt:lpstr> OPĆINA ERDUT - MJESTO UGODNOG ŽIVLJENJA</vt:lpstr>
      <vt:lpstr> 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PRIRODNE VRIJEDNOSTI </vt:lpstr>
      <vt:lpstr>BOGATSTVO VODNIH RESURSA</vt:lpstr>
      <vt:lpstr>KULTURNA BAŠTINA</vt:lpstr>
      <vt:lpstr>TRADICIJSKE VRIJEDNOSTI</vt:lpstr>
      <vt:lpstr>KULTURNA I TRADICIJSKA  BAŠTINA OPĆINE ERDUT</vt:lpstr>
      <vt:lpstr>Slajd 44</vt:lpstr>
    </vt:vector>
  </TitlesOfParts>
  <Company>PORC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ODRŽIVI RAZVOJ U OPĆINI ERDUT</dc:title>
  <dc:creator>Bojana Orsić</dc:creator>
  <cp:lastModifiedBy>Brankica</cp:lastModifiedBy>
  <cp:revision>121</cp:revision>
  <dcterms:created xsi:type="dcterms:W3CDTF">2010-06-15T07:49:27Z</dcterms:created>
  <dcterms:modified xsi:type="dcterms:W3CDTF">2012-09-29T08:09:14Z</dcterms:modified>
</cp:coreProperties>
</file>